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6" r:id="rId2"/>
    <p:sldId id="300" r:id="rId3"/>
    <p:sldId id="298" r:id="rId4"/>
    <p:sldId id="304" r:id="rId5"/>
    <p:sldId id="303" r:id="rId6"/>
    <p:sldId id="299" r:id="rId7"/>
    <p:sldId id="302" r:id="rId8"/>
    <p:sldId id="289" r:id="rId9"/>
    <p:sldId id="292" r:id="rId10"/>
    <p:sldId id="273" r:id="rId11"/>
    <p:sldId id="274" r:id="rId12"/>
    <p:sldId id="276" r:id="rId13"/>
    <p:sldId id="277" r:id="rId14"/>
    <p:sldId id="279"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9" autoAdjust="0"/>
    <p:restoredTop sz="94660"/>
  </p:normalViewPr>
  <p:slideViewPr>
    <p:cSldViewPr>
      <p:cViewPr varScale="1">
        <p:scale>
          <a:sx n="109" d="100"/>
          <a:sy n="109" d="100"/>
        </p:scale>
        <p:origin x="-169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37F0B-961E-483C-AA25-4CB148FF9102}" type="datetimeFigureOut">
              <a:rPr lang="zh-TW" altLang="en-US" smtClean="0"/>
              <a:pPr/>
              <a:t>2017/8/11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D47ED-05F4-4221-A100-EEBC2030FD9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B45FFA57-0C74-46D8-9AFF-5B88F4048B60}" type="datetimeFigureOut">
              <a:rPr lang="zh-TW" altLang="en-US" smtClean="0"/>
              <a:pPr/>
              <a:t>2017/8/11</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D9AAAC-43EC-45D5-86F0-81783F470648}"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45FFA57-0C74-46D8-9AFF-5B88F4048B60}" type="datetimeFigureOut">
              <a:rPr lang="zh-TW" altLang="en-US" smtClean="0"/>
              <a:pPr/>
              <a:t>2017/8/11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D9AAAC-43EC-45D5-86F0-81783F470648}"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A5D9AAAC-43EC-45D5-86F0-81783F470648}"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45FFA57-0C74-46D8-9AFF-5B88F4048B60}" type="datetimeFigureOut">
              <a:rPr lang="zh-TW" altLang="en-US" smtClean="0"/>
              <a:pPr/>
              <a:t>2017/8/11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45FFA57-0C74-46D8-9AFF-5B88F4048B60}" type="datetimeFigureOut">
              <a:rPr lang="zh-TW" altLang="en-US" smtClean="0"/>
              <a:pPr/>
              <a:t>2017/8/11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A5D9AAAC-43EC-45D5-86F0-81783F470648}"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B45FFA57-0C74-46D8-9AFF-5B88F4048B60}" type="datetimeFigureOut">
              <a:rPr lang="zh-TW" altLang="en-US" smtClean="0"/>
              <a:pPr/>
              <a:t>2017/8/11</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D9AAAC-43EC-45D5-86F0-81783F470648}"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B45FFA57-0C74-46D8-9AFF-5B88F4048B60}" type="datetimeFigureOut">
              <a:rPr lang="zh-TW" altLang="en-US" smtClean="0"/>
              <a:pPr/>
              <a:t>2017/8/11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5D9AAAC-43EC-45D5-86F0-81783F470648}"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B45FFA57-0C74-46D8-9AFF-5B88F4048B60}" type="datetimeFigureOut">
              <a:rPr lang="zh-TW" altLang="en-US" smtClean="0"/>
              <a:pPr/>
              <a:t>2017/8/11</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A5D9AAAC-43EC-45D5-86F0-81783F470648}"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45FFA57-0C74-46D8-9AFF-5B88F4048B60}" type="datetimeFigureOut">
              <a:rPr lang="zh-TW" altLang="en-US" smtClean="0"/>
              <a:pPr/>
              <a:t>2017/8/11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A5D9AAAC-43EC-45D5-86F0-81783F47064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B45FFA57-0C74-46D8-9AFF-5B88F4048B60}" type="datetimeFigureOut">
              <a:rPr lang="zh-TW" altLang="en-US" smtClean="0"/>
              <a:pPr/>
              <a:t>2017/8/11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5D9AAAC-43EC-45D5-86F0-81783F47064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5D9AAAC-43EC-45D5-86F0-81783F470648}"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B45FFA57-0C74-46D8-9AFF-5B88F4048B60}" type="datetimeFigureOut">
              <a:rPr lang="zh-TW" altLang="en-US" smtClean="0"/>
              <a:pPr/>
              <a:t>2017/8/11</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A5D9AAAC-43EC-45D5-86F0-81783F470648}"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B45FFA57-0C74-46D8-9AFF-5B88F4048B60}" type="datetimeFigureOut">
              <a:rPr lang="zh-TW" altLang="en-US" smtClean="0"/>
              <a:pPr/>
              <a:t>2017/8/11</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5FFA57-0C74-46D8-9AFF-5B88F4048B60}" type="datetimeFigureOut">
              <a:rPr lang="zh-TW" altLang="en-US" smtClean="0"/>
              <a:pPr/>
              <a:t>2017/8/11</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5D9AAAC-43EC-45D5-86F0-81783F470648}"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OBAxm2QOm0&amp;t=8s" TargetMode="External"/><Relationship Id="rId2" Type="http://schemas.openxmlformats.org/officeDocument/2006/relationships/hyperlink" Target="https://www.youtube.com/watch?v=dvDAJKnQ2BM" TargetMode="External"/><Relationship Id="rId1" Type="http://schemas.openxmlformats.org/officeDocument/2006/relationships/slideLayout" Target="../slideLayouts/slideLayout2.xml"/><Relationship Id="rId6" Type="http://schemas.openxmlformats.org/officeDocument/2006/relationships/hyperlink" Target="https://www.youtube.com/watch?v=YZXt29QoR8Q" TargetMode="External"/><Relationship Id="rId5" Type="http://schemas.openxmlformats.org/officeDocument/2006/relationships/hyperlink" Target="https://www.youtube.com/watch?v=yp2phxpRBWE" TargetMode="External"/><Relationship Id="rId4" Type="http://schemas.openxmlformats.org/officeDocument/2006/relationships/hyperlink" Target="https://www.youtube.com/watch?v=QDvyGeq8WE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785918" y="1428736"/>
            <a:ext cx="5572164" cy="1000132"/>
          </a:xfrm>
        </p:spPr>
        <p:txBody>
          <a:bodyPr>
            <a:normAutofit/>
          </a:bodyPr>
          <a:lstStyle/>
          <a:p>
            <a:r>
              <a:rPr lang="zh-TW" altLang="en-US" sz="4000" dirty="0" smtClean="0">
                <a:latin typeface="+mj-ea"/>
                <a:ea typeface="+mj-ea"/>
              </a:rPr>
              <a:t>主講人</a:t>
            </a:r>
            <a:r>
              <a:rPr lang="en-US" altLang="zh-TW" sz="4000" dirty="0" smtClean="0">
                <a:latin typeface="+mj-ea"/>
                <a:ea typeface="+mj-ea"/>
              </a:rPr>
              <a:t>:</a:t>
            </a:r>
            <a:r>
              <a:rPr lang="zh-TW" altLang="en-US" sz="4000" dirty="0" smtClean="0">
                <a:latin typeface="+mj-ea"/>
                <a:ea typeface="+mj-ea"/>
              </a:rPr>
              <a:t>林振信</a:t>
            </a:r>
            <a:endParaRPr lang="zh-TW" altLang="en-US" sz="4000" dirty="0">
              <a:latin typeface="+mj-ea"/>
              <a:ea typeface="+mj-ea"/>
            </a:endParaRPr>
          </a:p>
        </p:txBody>
      </p:sp>
      <p:sp>
        <p:nvSpPr>
          <p:cNvPr id="2" name="標題 1"/>
          <p:cNvSpPr>
            <a:spLocks noGrp="1"/>
          </p:cNvSpPr>
          <p:nvPr>
            <p:ph type="ctrTitle"/>
          </p:nvPr>
        </p:nvSpPr>
        <p:spPr>
          <a:xfrm>
            <a:off x="395536" y="-1323528"/>
            <a:ext cx="8429684" cy="2286016"/>
          </a:xfrm>
        </p:spPr>
        <p:txBody>
          <a:bodyPr>
            <a:normAutofit/>
          </a:bodyPr>
          <a:lstStyle/>
          <a:p>
            <a:r>
              <a:rPr lang="zh-TW" altLang="en-US" sz="4800" dirty="0" smtClean="0"/>
              <a:t>無機坑無障礙升降設備之創新</a:t>
            </a:r>
            <a:endParaRPr lang="zh-TW" altLang="en-US" sz="4800" dirty="0"/>
          </a:p>
        </p:txBody>
      </p:sp>
      <p:sp>
        <p:nvSpPr>
          <p:cNvPr id="4" name="內容版面配置區 2"/>
          <p:cNvSpPr txBox="1">
            <a:spLocks/>
          </p:cNvSpPr>
          <p:nvPr/>
        </p:nvSpPr>
        <p:spPr>
          <a:xfrm>
            <a:off x="357158" y="2786058"/>
            <a:ext cx="8443946" cy="3643338"/>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現任</a:t>
            </a:r>
            <a:r>
              <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a:t>
            </a: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美國欣洋國際集團執行長</a:t>
            </a: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SINOPAC INTERNATIONAL CORP.TEXAS</a:t>
            </a: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 </a:t>
            </a:r>
            <a:r>
              <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CEO</a:t>
            </a: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 </a:t>
            </a:r>
            <a:r>
              <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(SINCE.1987)</a:t>
            </a: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          台灣欣凱創新有限公司董事長</a:t>
            </a: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endParaRPr>
          </a:p>
          <a:p>
            <a:pPr lvl="0">
              <a:spcBef>
                <a:spcPts val="580"/>
              </a:spcBef>
              <a:buClr>
                <a:schemeClr val="accent1"/>
              </a:buClr>
              <a:buSzPct val="85000"/>
              <a:defRPr/>
            </a:pPr>
            <a:r>
              <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SINOCA</a:t>
            </a: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 </a:t>
            </a:r>
            <a:r>
              <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INNOVATION</a:t>
            </a: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 </a:t>
            </a:r>
            <a:r>
              <a:rPr kumimoji="0" lang="en-US" altLang="zh-TW" sz="2000" b="1" i="0" u="none" strike="noStrike" kern="1200" normalizeH="0" baseline="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Co.Ltd</a:t>
            </a:r>
            <a:r>
              <a:rPr lang="en-US" altLang="zh-TW"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rPr>
              <a:t> (SINCE.2014)</a:t>
            </a: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曾任</a:t>
            </a:r>
            <a:r>
              <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a:t>
            </a: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聯華電子股份有限公司 董事長暨總經理室顧問</a:t>
            </a: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endParaRPr>
          </a:p>
          <a:p>
            <a:pPr lvl="0">
              <a:spcBef>
                <a:spcPts val="580"/>
              </a:spcBef>
              <a:buClr>
                <a:schemeClr val="accent1"/>
              </a:buClr>
              <a:buSzPct val="85000"/>
              <a:defRPr/>
            </a:pPr>
            <a:r>
              <a:rPr lang="zh-TW"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         </a:t>
            </a: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大眾集團董事</a:t>
            </a:r>
            <a:r>
              <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a:t>
            </a: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訊眾科技董事長</a:t>
            </a:r>
            <a:r>
              <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a:t>
            </a:r>
            <a:r>
              <a:rPr lang="zh-TW"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新眾電腦董事等</a:t>
            </a: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zh-TW"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         </a:t>
            </a: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交通大學校友會總會長</a:t>
            </a: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zh-TW" altLang="en-US"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rPr>
              <a:t>         中華民國第六屆創業青年楷模</a:t>
            </a: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altLang="zh-TW"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         </a:t>
            </a:r>
            <a:r>
              <a:rPr lang="zh-TW"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ea"/>
                <a:ea typeface="+mj-ea"/>
              </a:rPr>
              <a:t>美國德州少數民族傑出企業家</a:t>
            </a: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ea"/>
              <a:ea typeface="+mj-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altLang="zh-TW" sz="2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altLang="zh-TW" sz="2000" b="0" i="0" u="none" strike="noStrike" kern="1200" cap="none" spc="0" normalizeH="0" baseline="0" noProof="0" dirty="0" smtClean="0">
              <a:ln>
                <a:noFill/>
              </a:ln>
              <a:solidFill>
                <a:schemeClr val="tx2"/>
              </a:solidFill>
              <a:effectLst>
                <a:glow rad="63500">
                  <a:schemeClr val="accent2">
                    <a:satMod val="175000"/>
                    <a:alpha val="40000"/>
                  </a:schemeClr>
                </a:glow>
              </a:effectLst>
              <a:uLnTx/>
              <a:uFillTx/>
              <a:latin typeface="+mn-lt"/>
              <a:ea typeface="+mn-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altLang="zh-TW" sz="2000" b="0" i="0" u="none" strike="noStrike" kern="1200" cap="none" spc="0" normalizeH="0" baseline="0" noProof="0" dirty="0" smtClean="0">
              <a:ln>
                <a:noFill/>
              </a:ln>
              <a:solidFill>
                <a:schemeClr val="tx2"/>
              </a:solidFill>
              <a:effectLst>
                <a:glow rad="63500">
                  <a:schemeClr val="accent2">
                    <a:satMod val="175000"/>
                    <a:alpha val="40000"/>
                  </a:schemeClr>
                </a:glow>
              </a:effectLst>
              <a:uLnTx/>
              <a:uFillTx/>
              <a:latin typeface="+mn-lt"/>
              <a:ea typeface="+mn-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altLang="zh-TW" sz="2000" b="0" i="0" u="none" strike="noStrike" kern="1200" cap="none" spc="0" normalizeH="0" baseline="0" noProof="0" dirty="0" smtClean="0">
              <a:ln>
                <a:noFill/>
              </a:ln>
              <a:solidFill>
                <a:schemeClr val="tx2"/>
              </a:solidFill>
              <a:effectLst>
                <a:glow rad="63500">
                  <a:schemeClr val="accent2">
                    <a:satMod val="175000"/>
                    <a:alpha val="40000"/>
                  </a:schemeClr>
                </a:glow>
              </a:effectLst>
              <a:uLnTx/>
              <a:uFillTx/>
              <a:latin typeface="+mn-lt"/>
              <a:ea typeface="+mn-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altLang="zh-TW" sz="2000" b="0" i="0" u="none" strike="noStrike" kern="1200" cap="none" spc="0" normalizeH="0" baseline="0" noProof="0" dirty="0" smtClean="0">
              <a:ln>
                <a:noFill/>
              </a:ln>
              <a:solidFill>
                <a:schemeClr val="tx2"/>
              </a:solidFill>
              <a:effectLst>
                <a:glow rad="63500">
                  <a:schemeClr val="accent2">
                    <a:satMod val="175000"/>
                    <a:alpha val="40000"/>
                  </a:schemeClr>
                </a:glow>
              </a:effectLst>
              <a:uLnTx/>
              <a:uFillTx/>
              <a:latin typeface="+mn-lt"/>
              <a:ea typeface="+mn-ea"/>
              <a:cs typeface="+mn-cs"/>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altLang="zh-TW" sz="2000" b="0" i="0" u="none" strike="noStrike" kern="1200" cap="none" spc="0" normalizeH="0" baseline="0" noProof="0" dirty="0" smtClean="0">
              <a:ln>
                <a:noFill/>
              </a:ln>
              <a:solidFill>
                <a:schemeClr val="tx2"/>
              </a:solidFill>
              <a:effectLst>
                <a:glow rad="63500">
                  <a:schemeClr val="accent2">
                    <a:satMod val="175000"/>
                    <a:alpha val="40000"/>
                  </a:schemeClr>
                </a:glow>
              </a:effectLst>
              <a:uLnTx/>
              <a:uFillTx/>
              <a:latin typeface="+mn-lt"/>
              <a:ea typeface="+mn-ea"/>
              <a:cs typeface="+mn-cs"/>
            </a:endParaRPr>
          </a:p>
        </p:txBody>
      </p:sp>
      <p:sp>
        <p:nvSpPr>
          <p:cNvPr id="7" name="文字方塊 6"/>
          <p:cNvSpPr txBox="1"/>
          <p:nvPr/>
        </p:nvSpPr>
        <p:spPr>
          <a:xfrm>
            <a:off x="1428696" y="1052736"/>
            <a:ext cx="7715304" cy="369332"/>
          </a:xfrm>
          <a:prstGeom prst="rect">
            <a:avLst/>
          </a:prstGeom>
          <a:noFill/>
        </p:spPr>
        <p:txBody>
          <a:bodyPr wrap="square" rtlCol="0">
            <a:spAutoFit/>
          </a:bodyPr>
          <a:lstStyle/>
          <a:p>
            <a:r>
              <a:rPr lang="zh-TW" altLang="en-US" dirty="0" smtClean="0">
                <a:solidFill>
                  <a:srgbClr val="002060"/>
                </a:solidFill>
                <a:latin typeface="+mj-ea"/>
                <a:ea typeface="+mj-ea"/>
              </a:rPr>
              <a:t>國內老舊公寓裝設電梯面臨之困境 可能解決方案建議</a:t>
            </a:r>
            <a:endParaRPr lang="zh-TW" altLang="en-US" dirty="0">
              <a:solidFill>
                <a:srgbClr val="002060"/>
              </a:solidFill>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348" y="-142900"/>
            <a:ext cx="7772400" cy="1143000"/>
          </a:xfrm>
        </p:spPr>
        <p:txBody>
          <a:bodyPr>
            <a:normAutofit/>
          </a:bodyPr>
          <a:lstStyle/>
          <a:p>
            <a:r>
              <a:rPr lang="zh-TW" altLang="en-US" sz="2800" dirty="0" smtClean="0"/>
              <a:t>關於易高電梯 </a:t>
            </a:r>
            <a:endParaRPr lang="zh-TW" altLang="en-US" sz="2800" dirty="0"/>
          </a:p>
        </p:txBody>
      </p:sp>
      <p:sp>
        <p:nvSpPr>
          <p:cNvPr id="3" name="內容版面配置區 2"/>
          <p:cNvSpPr>
            <a:spLocks noGrp="1"/>
          </p:cNvSpPr>
          <p:nvPr>
            <p:ph sz="quarter" idx="1"/>
          </p:nvPr>
        </p:nvSpPr>
        <p:spPr>
          <a:xfrm>
            <a:off x="571472" y="1571612"/>
            <a:ext cx="7772400" cy="4572000"/>
          </a:xfrm>
        </p:spPr>
        <p:txBody>
          <a:bodyPr>
            <a:normAutofit/>
          </a:bodyPr>
          <a:lstStyle/>
          <a:p>
            <a:r>
              <a:rPr lang="zh-TW" altLang="en-US" sz="2000" dirty="0" smtClean="0">
                <a:latin typeface="+mj-ea"/>
                <a:ea typeface="+mj-ea"/>
              </a:rPr>
              <a:t>世界第一台雙鋼軌內配鋼索和剎車的安全電梯</a:t>
            </a:r>
            <a:r>
              <a:rPr lang="en-US" altLang="zh-TW" sz="2000" dirty="0" smtClean="0">
                <a:latin typeface="+mj-ea"/>
                <a:ea typeface="+mj-ea"/>
              </a:rPr>
              <a:t>,</a:t>
            </a:r>
            <a:r>
              <a:rPr lang="zh-TW" altLang="en-US" sz="2000" dirty="0" smtClean="0">
                <a:latin typeface="+mj-ea"/>
                <a:ea typeface="+mj-ea"/>
              </a:rPr>
              <a:t>可垂直或轉彎升降</a:t>
            </a:r>
            <a:endParaRPr lang="en-US" altLang="zh-TW" sz="2000" dirty="0" smtClean="0">
              <a:latin typeface="+mj-ea"/>
              <a:ea typeface="+mj-ea"/>
            </a:endParaRPr>
          </a:p>
          <a:p>
            <a:r>
              <a:rPr lang="zh-TW" altLang="en-US" sz="2000" dirty="0" smtClean="0">
                <a:latin typeface="+mj-ea"/>
                <a:ea typeface="+mj-ea"/>
              </a:rPr>
              <a:t>專利產品</a:t>
            </a:r>
            <a:r>
              <a:rPr lang="en-US" altLang="zh-TW" sz="2000" dirty="0" smtClean="0">
                <a:latin typeface="+mj-ea"/>
                <a:ea typeface="+mj-ea"/>
              </a:rPr>
              <a:t>,</a:t>
            </a:r>
            <a:r>
              <a:rPr lang="zh-TW" altLang="en-US" sz="2000" dirty="0" smtClean="0">
                <a:latin typeface="+mj-ea"/>
                <a:ea typeface="+mj-ea"/>
              </a:rPr>
              <a:t>獲得許多國家的專利</a:t>
            </a:r>
            <a:r>
              <a:rPr lang="en-US" altLang="zh-TW" sz="2000" dirty="0" smtClean="0">
                <a:latin typeface="+mj-ea"/>
                <a:ea typeface="+mj-ea"/>
              </a:rPr>
              <a:t>.</a:t>
            </a:r>
            <a:r>
              <a:rPr lang="zh-TW" altLang="en-US" sz="2000" dirty="0" smtClean="0">
                <a:latin typeface="+mj-ea"/>
                <a:ea typeface="+mj-ea"/>
              </a:rPr>
              <a:t>專為老年人和行動不便人士和足關節退變設計</a:t>
            </a:r>
            <a:r>
              <a:rPr lang="en-US" altLang="zh-TW" sz="2000" dirty="0" smtClean="0">
                <a:latin typeface="+mj-ea"/>
                <a:ea typeface="+mj-ea"/>
              </a:rPr>
              <a:t>,</a:t>
            </a:r>
            <a:r>
              <a:rPr lang="zh-TW" altLang="en-US" sz="2000" dirty="0" smtClean="0">
                <a:latin typeface="+mj-ea"/>
                <a:ea typeface="+mj-ea"/>
              </a:rPr>
              <a:t>它安全，方便，速度快</a:t>
            </a:r>
            <a:r>
              <a:rPr lang="en-US" altLang="zh-TW" sz="2000" dirty="0" smtClean="0">
                <a:latin typeface="+mj-ea"/>
                <a:ea typeface="+mj-ea"/>
              </a:rPr>
              <a:t>,</a:t>
            </a:r>
            <a:r>
              <a:rPr lang="zh-TW" altLang="en-US" sz="2000" dirty="0" smtClean="0">
                <a:latin typeface="+mj-ea"/>
                <a:ea typeface="+mj-ea"/>
              </a:rPr>
              <a:t>成本低</a:t>
            </a:r>
            <a:r>
              <a:rPr lang="en-US" altLang="zh-TW" sz="2000" dirty="0" smtClean="0">
                <a:latin typeface="+mj-ea"/>
                <a:ea typeface="+mj-ea"/>
              </a:rPr>
              <a:t>,</a:t>
            </a:r>
            <a:r>
              <a:rPr lang="zh-TW" altLang="en-US" sz="2000" dirty="0" smtClean="0">
                <a:latin typeface="+mj-ea"/>
                <a:ea typeface="+mj-ea"/>
              </a:rPr>
              <a:t>提高人們的生活質量</a:t>
            </a:r>
            <a:r>
              <a:rPr lang="en-US" altLang="zh-TW" sz="2000" dirty="0" smtClean="0">
                <a:latin typeface="+mj-ea"/>
                <a:ea typeface="+mj-ea"/>
              </a:rPr>
              <a:t>.</a:t>
            </a:r>
          </a:p>
          <a:p>
            <a:r>
              <a:rPr lang="zh-TW" altLang="en-US" sz="2000" dirty="0" smtClean="0">
                <a:latin typeface="+mj-ea"/>
                <a:ea typeface="+mj-ea"/>
              </a:rPr>
              <a:t>可以適用於大部分現有的樓梯空間來保存破壞現有地面的麻煩，節約成本</a:t>
            </a:r>
            <a:r>
              <a:rPr lang="en-US" altLang="zh-TW" sz="2000" dirty="0" smtClean="0">
                <a:latin typeface="+mj-ea"/>
                <a:ea typeface="+mj-ea"/>
              </a:rPr>
              <a:t>.</a:t>
            </a:r>
            <a:r>
              <a:rPr lang="zh-TW" altLang="en-US" sz="2000" dirty="0" smtClean="0">
                <a:latin typeface="+mj-ea"/>
                <a:ea typeface="+mj-ea"/>
              </a:rPr>
              <a:t>我們的產品可以在大多數家庭中使用</a:t>
            </a:r>
            <a:endParaRPr lang="en-US" altLang="zh-TW" sz="2000" dirty="0" smtClean="0">
              <a:latin typeface="+mj-ea"/>
              <a:ea typeface="+mj-ea"/>
            </a:endParaRPr>
          </a:p>
        </p:txBody>
      </p:sp>
      <p:pic>
        <p:nvPicPr>
          <p:cNvPr id="2050" name="Picture 2" descr="C:\Users\OWNER\Desktop\IMAG3 copy.jpg"/>
          <p:cNvPicPr>
            <a:picLocks noChangeAspect="1" noChangeArrowheads="1"/>
          </p:cNvPicPr>
          <p:nvPr/>
        </p:nvPicPr>
        <p:blipFill>
          <a:blip r:embed="rId2" cstate="print"/>
          <a:srcRect/>
          <a:stretch>
            <a:fillRect/>
          </a:stretch>
        </p:blipFill>
        <p:spPr bwMode="auto">
          <a:xfrm>
            <a:off x="285720" y="4143380"/>
            <a:ext cx="1442538" cy="2564904"/>
          </a:xfrm>
          <a:prstGeom prst="rect">
            <a:avLst/>
          </a:prstGeom>
          <a:noFill/>
        </p:spPr>
      </p:pic>
      <p:pic>
        <p:nvPicPr>
          <p:cNvPr id="2051" name="Picture 3" descr="C:\Users\OWNER\Desktop\single sit.png"/>
          <p:cNvPicPr>
            <a:picLocks noChangeAspect="1" noChangeArrowheads="1"/>
          </p:cNvPicPr>
          <p:nvPr/>
        </p:nvPicPr>
        <p:blipFill>
          <a:blip r:embed="rId3" cstate="print"/>
          <a:srcRect/>
          <a:stretch>
            <a:fillRect/>
          </a:stretch>
        </p:blipFill>
        <p:spPr bwMode="auto">
          <a:xfrm>
            <a:off x="1928794" y="4071942"/>
            <a:ext cx="1464209" cy="2636586"/>
          </a:xfrm>
          <a:prstGeom prst="rect">
            <a:avLst/>
          </a:prstGeom>
          <a:noFill/>
        </p:spPr>
      </p:pic>
      <p:pic>
        <p:nvPicPr>
          <p:cNvPr id="2052" name="Picture 4" descr="C:\Users\OWNER\Desktop\2fLift-3D.jpg"/>
          <p:cNvPicPr>
            <a:picLocks noChangeAspect="1" noChangeArrowheads="1"/>
          </p:cNvPicPr>
          <p:nvPr/>
        </p:nvPicPr>
        <p:blipFill>
          <a:blip r:embed="rId4" cstate="print"/>
          <a:srcRect/>
          <a:stretch>
            <a:fillRect/>
          </a:stretch>
        </p:blipFill>
        <p:spPr bwMode="auto">
          <a:xfrm>
            <a:off x="3571868" y="4000504"/>
            <a:ext cx="1657161" cy="2595822"/>
          </a:xfrm>
          <a:prstGeom prst="rect">
            <a:avLst/>
          </a:prstGeom>
          <a:noFill/>
        </p:spPr>
      </p:pic>
      <p:pic>
        <p:nvPicPr>
          <p:cNvPr id="7" name="Picture 3" descr="C:\Users\OWNER\Desktop\keelong copy.jpg"/>
          <p:cNvPicPr>
            <a:picLocks noChangeAspect="1" noChangeArrowheads="1"/>
          </p:cNvPicPr>
          <p:nvPr/>
        </p:nvPicPr>
        <p:blipFill>
          <a:blip r:embed="rId5" cstate="print"/>
          <a:srcRect/>
          <a:stretch>
            <a:fillRect/>
          </a:stretch>
        </p:blipFill>
        <p:spPr bwMode="auto">
          <a:xfrm>
            <a:off x="5500694" y="4071942"/>
            <a:ext cx="1421920" cy="2535265"/>
          </a:xfrm>
          <a:prstGeom prst="rect">
            <a:avLst/>
          </a:prstGeom>
          <a:noFill/>
        </p:spPr>
      </p:pic>
      <p:pic>
        <p:nvPicPr>
          <p:cNvPr id="2053" name="Picture 5" descr="C:\Users\OWNER\Desktop\OD-330A.jpg"/>
          <p:cNvPicPr>
            <a:picLocks noChangeAspect="1" noChangeArrowheads="1"/>
          </p:cNvPicPr>
          <p:nvPr/>
        </p:nvPicPr>
        <p:blipFill>
          <a:blip r:embed="rId6" cstate="print"/>
          <a:srcRect/>
          <a:stretch>
            <a:fillRect/>
          </a:stretch>
        </p:blipFill>
        <p:spPr bwMode="auto">
          <a:xfrm>
            <a:off x="7286644" y="4071942"/>
            <a:ext cx="1336802" cy="251633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10" y="-142900"/>
            <a:ext cx="7772400" cy="1143000"/>
          </a:xfrm>
        </p:spPr>
        <p:txBody>
          <a:bodyPr>
            <a:normAutofit/>
          </a:bodyPr>
          <a:lstStyle/>
          <a:p>
            <a:r>
              <a:rPr lang="zh-TW" altLang="en-US" dirty="0" smtClean="0"/>
              <a:t>專利證書</a:t>
            </a:r>
            <a:endParaRPr lang="zh-TW" altLang="en-US" dirty="0"/>
          </a:p>
        </p:txBody>
      </p:sp>
      <p:pic>
        <p:nvPicPr>
          <p:cNvPr id="6146" name="Picture 2" descr="C:\Users\OWNER\Desktop\US patent.jpg"/>
          <p:cNvPicPr>
            <a:picLocks noChangeAspect="1" noChangeArrowheads="1"/>
          </p:cNvPicPr>
          <p:nvPr/>
        </p:nvPicPr>
        <p:blipFill>
          <a:blip r:embed="rId2" cstate="print"/>
          <a:srcRect/>
          <a:stretch>
            <a:fillRect/>
          </a:stretch>
        </p:blipFill>
        <p:spPr bwMode="auto">
          <a:xfrm>
            <a:off x="107504" y="980728"/>
            <a:ext cx="3028304" cy="4279926"/>
          </a:xfrm>
          <a:prstGeom prst="rect">
            <a:avLst/>
          </a:prstGeom>
          <a:noFill/>
        </p:spPr>
      </p:pic>
      <p:pic>
        <p:nvPicPr>
          <p:cNvPr id="6147" name="Picture 3" descr="C:\Users\OWNER\Desktop\France-patent.jpg"/>
          <p:cNvPicPr>
            <a:picLocks noChangeAspect="1" noChangeArrowheads="1"/>
          </p:cNvPicPr>
          <p:nvPr/>
        </p:nvPicPr>
        <p:blipFill>
          <a:blip r:embed="rId3" cstate="print"/>
          <a:srcRect/>
          <a:stretch>
            <a:fillRect/>
          </a:stretch>
        </p:blipFill>
        <p:spPr bwMode="auto">
          <a:xfrm>
            <a:off x="3203848" y="980728"/>
            <a:ext cx="2808312" cy="4200625"/>
          </a:xfrm>
          <a:prstGeom prst="rect">
            <a:avLst/>
          </a:prstGeom>
          <a:noFill/>
        </p:spPr>
      </p:pic>
      <p:pic>
        <p:nvPicPr>
          <p:cNvPr id="6148" name="Picture 4" descr="C:\Users\OWNER\Desktop\GBR patent.jpg"/>
          <p:cNvPicPr>
            <a:picLocks noChangeAspect="1" noChangeArrowheads="1"/>
          </p:cNvPicPr>
          <p:nvPr/>
        </p:nvPicPr>
        <p:blipFill>
          <a:blip r:embed="rId4" cstate="print"/>
          <a:srcRect/>
          <a:stretch>
            <a:fillRect/>
          </a:stretch>
        </p:blipFill>
        <p:spPr bwMode="auto">
          <a:xfrm>
            <a:off x="6099641" y="908720"/>
            <a:ext cx="3044359" cy="4310711"/>
          </a:xfrm>
          <a:prstGeom prst="rect">
            <a:avLst/>
          </a:prstGeom>
          <a:noFill/>
        </p:spPr>
      </p:pic>
      <p:pic>
        <p:nvPicPr>
          <p:cNvPr id="6149" name="Picture 5" descr="C:\Users\OWNER\Desktop\fr.png"/>
          <p:cNvPicPr>
            <a:picLocks noChangeAspect="1" noChangeArrowheads="1"/>
          </p:cNvPicPr>
          <p:nvPr/>
        </p:nvPicPr>
        <p:blipFill>
          <a:blip r:embed="rId5" cstate="print"/>
          <a:srcRect/>
          <a:stretch>
            <a:fillRect/>
          </a:stretch>
        </p:blipFill>
        <p:spPr bwMode="auto">
          <a:xfrm>
            <a:off x="3707904" y="5589240"/>
            <a:ext cx="1584176" cy="1057077"/>
          </a:xfrm>
          <a:prstGeom prst="rect">
            <a:avLst/>
          </a:prstGeom>
          <a:noFill/>
        </p:spPr>
      </p:pic>
      <p:pic>
        <p:nvPicPr>
          <p:cNvPr id="6150" name="Picture 6" descr="C:\Users\OWNER\Desktop\us.png"/>
          <p:cNvPicPr>
            <a:picLocks noChangeAspect="1" noChangeArrowheads="1"/>
          </p:cNvPicPr>
          <p:nvPr/>
        </p:nvPicPr>
        <p:blipFill>
          <a:blip r:embed="rId6" cstate="print"/>
          <a:srcRect/>
          <a:stretch>
            <a:fillRect/>
          </a:stretch>
        </p:blipFill>
        <p:spPr bwMode="auto">
          <a:xfrm>
            <a:off x="323528" y="5661248"/>
            <a:ext cx="1872208" cy="983760"/>
          </a:xfrm>
          <a:prstGeom prst="rect">
            <a:avLst/>
          </a:prstGeom>
          <a:noFill/>
        </p:spPr>
      </p:pic>
      <p:pic>
        <p:nvPicPr>
          <p:cNvPr id="6151" name="Picture 7" descr="C:\Users\OWNER\Desktop\gb.png"/>
          <p:cNvPicPr>
            <a:picLocks noChangeAspect="1" noChangeArrowheads="1"/>
          </p:cNvPicPr>
          <p:nvPr/>
        </p:nvPicPr>
        <p:blipFill>
          <a:blip r:embed="rId7" cstate="print"/>
          <a:srcRect/>
          <a:stretch>
            <a:fillRect/>
          </a:stretch>
        </p:blipFill>
        <p:spPr bwMode="auto">
          <a:xfrm>
            <a:off x="6372200" y="5661248"/>
            <a:ext cx="1899048" cy="9495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si\Downloads\Scan.jpg"/>
          <p:cNvPicPr>
            <a:picLocks noChangeAspect="1" noChangeArrowheads="1"/>
          </p:cNvPicPr>
          <p:nvPr/>
        </p:nvPicPr>
        <p:blipFill>
          <a:blip r:embed="rId2" cstate="print"/>
          <a:srcRect/>
          <a:stretch>
            <a:fillRect/>
          </a:stretch>
        </p:blipFill>
        <p:spPr bwMode="auto">
          <a:xfrm>
            <a:off x="285720" y="1357298"/>
            <a:ext cx="3786214" cy="5351087"/>
          </a:xfrm>
          <a:prstGeom prst="rect">
            <a:avLst/>
          </a:prstGeom>
          <a:noFill/>
        </p:spPr>
      </p:pic>
      <p:pic>
        <p:nvPicPr>
          <p:cNvPr id="15363" name="Picture 3" descr="C:\Users\msi\Downloads\雙軌道升降系統.jpg"/>
          <p:cNvPicPr>
            <a:picLocks noChangeAspect="1" noChangeArrowheads="1"/>
          </p:cNvPicPr>
          <p:nvPr/>
        </p:nvPicPr>
        <p:blipFill>
          <a:blip r:embed="rId3" cstate="print"/>
          <a:srcRect/>
          <a:stretch>
            <a:fillRect/>
          </a:stretch>
        </p:blipFill>
        <p:spPr bwMode="auto">
          <a:xfrm>
            <a:off x="4929190" y="1103057"/>
            <a:ext cx="4071966" cy="5754943"/>
          </a:xfrm>
          <a:prstGeom prst="rect">
            <a:avLst/>
          </a:prstGeom>
          <a:noFill/>
        </p:spPr>
      </p:pic>
      <p:sp>
        <p:nvSpPr>
          <p:cNvPr id="7" name="標題 1"/>
          <p:cNvSpPr>
            <a:spLocks noGrp="1"/>
          </p:cNvSpPr>
          <p:nvPr>
            <p:ph type="title"/>
          </p:nvPr>
        </p:nvSpPr>
        <p:spPr>
          <a:xfrm>
            <a:off x="785786" y="-285776"/>
            <a:ext cx="7772400" cy="1143000"/>
          </a:xfrm>
        </p:spPr>
        <p:txBody>
          <a:bodyPr>
            <a:normAutofit/>
          </a:bodyPr>
          <a:lstStyle/>
          <a:p>
            <a:r>
              <a:rPr lang="zh-TW" altLang="en-US" dirty="0" smtClean="0"/>
              <a:t>專利證書</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Users\msi\Downloads\觸發彈性元件之物體減速系統.jpg"/>
          <p:cNvPicPr>
            <a:picLocks noChangeAspect="1" noChangeArrowheads="1"/>
          </p:cNvPicPr>
          <p:nvPr/>
        </p:nvPicPr>
        <p:blipFill>
          <a:blip r:embed="rId2" cstate="print"/>
          <a:srcRect/>
          <a:stretch>
            <a:fillRect/>
          </a:stretch>
        </p:blipFill>
        <p:spPr bwMode="auto">
          <a:xfrm>
            <a:off x="0" y="1000108"/>
            <a:ext cx="4286280" cy="6057834"/>
          </a:xfrm>
          <a:prstGeom prst="rect">
            <a:avLst/>
          </a:prstGeom>
          <a:noFill/>
        </p:spPr>
      </p:pic>
      <p:pic>
        <p:nvPicPr>
          <p:cNvPr id="16390" name="Picture 6" descr="C:\Users\msi\Downloads\階梯升降機專利證書.jpg"/>
          <p:cNvPicPr>
            <a:picLocks noChangeAspect="1" noChangeArrowheads="1"/>
          </p:cNvPicPr>
          <p:nvPr/>
        </p:nvPicPr>
        <p:blipFill>
          <a:blip r:embed="rId3" cstate="print"/>
          <a:srcRect/>
          <a:stretch>
            <a:fillRect/>
          </a:stretch>
        </p:blipFill>
        <p:spPr bwMode="auto">
          <a:xfrm>
            <a:off x="4929158" y="928670"/>
            <a:ext cx="4214842" cy="6245133"/>
          </a:xfrm>
          <a:prstGeom prst="rect">
            <a:avLst/>
          </a:prstGeom>
          <a:noFill/>
        </p:spPr>
      </p:pic>
      <p:sp>
        <p:nvSpPr>
          <p:cNvPr id="9" name="標題 1"/>
          <p:cNvSpPr>
            <a:spLocks noGrp="1"/>
          </p:cNvSpPr>
          <p:nvPr>
            <p:ph type="title"/>
          </p:nvPr>
        </p:nvSpPr>
        <p:spPr>
          <a:xfrm>
            <a:off x="428596" y="-285776"/>
            <a:ext cx="7772400" cy="1143000"/>
          </a:xfrm>
        </p:spPr>
        <p:txBody>
          <a:bodyPr>
            <a:normAutofit/>
          </a:bodyPr>
          <a:lstStyle/>
          <a:p>
            <a:r>
              <a:rPr lang="zh-TW" altLang="en-US" b="1" dirty="0" smtClean="0"/>
              <a:t>專利證書</a:t>
            </a:r>
            <a:endParaRPr lang="zh-TW" alt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10" y="-214338"/>
            <a:ext cx="7772400" cy="1143000"/>
          </a:xfrm>
        </p:spPr>
        <p:txBody>
          <a:bodyPr/>
          <a:lstStyle/>
          <a:p>
            <a:r>
              <a:rPr lang="zh-TW" altLang="en-US" dirty="0" smtClean="0"/>
              <a:t>安裝案例</a:t>
            </a:r>
            <a:endParaRPr lang="zh-TW" altLang="en-US" dirty="0"/>
          </a:p>
        </p:txBody>
      </p:sp>
      <p:sp>
        <p:nvSpPr>
          <p:cNvPr id="3" name="內容版面配置區 2"/>
          <p:cNvSpPr>
            <a:spLocks noGrp="1"/>
          </p:cNvSpPr>
          <p:nvPr>
            <p:ph sz="quarter" idx="1"/>
          </p:nvPr>
        </p:nvSpPr>
        <p:spPr>
          <a:xfrm>
            <a:off x="500034" y="1571612"/>
            <a:ext cx="7772400" cy="4572000"/>
          </a:xfrm>
        </p:spPr>
        <p:txBody>
          <a:bodyPr>
            <a:normAutofit fontScale="85000" lnSpcReduction="10000"/>
          </a:bodyPr>
          <a:lstStyle/>
          <a:p>
            <a:r>
              <a:rPr lang="zh-TW" altLang="en-US" dirty="0" smtClean="0"/>
              <a:t>可轉彎電梯</a:t>
            </a:r>
            <a:endParaRPr lang="en-US" altLang="zh-TW" dirty="0" smtClean="0"/>
          </a:p>
          <a:p>
            <a:r>
              <a:rPr lang="en-US" altLang="zh-TW" dirty="0" smtClean="0">
                <a:hlinkClick r:id="rId2"/>
              </a:rPr>
              <a:t>https://www.youtube.com/watch?v=dvDAJKnQ2BM</a:t>
            </a:r>
            <a:endParaRPr lang="en-US" altLang="zh-TW" dirty="0" smtClean="0"/>
          </a:p>
          <a:p>
            <a:r>
              <a:rPr lang="zh-TW" altLang="en-US" dirty="0" smtClean="0"/>
              <a:t>垂直升降半外掛電梯</a:t>
            </a:r>
            <a:endParaRPr lang="en-US" altLang="zh-TW" dirty="0" smtClean="0"/>
          </a:p>
          <a:p>
            <a:r>
              <a:rPr lang="en-US" altLang="zh-TW" dirty="0" smtClean="0">
                <a:hlinkClick r:id="rId3"/>
              </a:rPr>
              <a:t>https://www.youtube.com/watch?v=hOBAxm2QOm0&amp;t=8s</a:t>
            </a:r>
            <a:endParaRPr lang="en-US" altLang="zh-TW" dirty="0" smtClean="0"/>
          </a:p>
          <a:p>
            <a:r>
              <a:rPr lang="zh-TW" altLang="en-US" dirty="0" smtClean="0"/>
              <a:t>台北住家工程</a:t>
            </a:r>
            <a:endParaRPr lang="en-US" altLang="zh-TW" dirty="0" smtClean="0"/>
          </a:p>
          <a:p>
            <a:r>
              <a:rPr lang="en-US" altLang="zh-TW" dirty="0" smtClean="0">
                <a:hlinkClick r:id="rId4"/>
              </a:rPr>
              <a:t>https://www.youtube.com/watch?v=QDvyGeq8WE8</a:t>
            </a:r>
            <a:endParaRPr lang="en-US" altLang="zh-TW" dirty="0" smtClean="0"/>
          </a:p>
          <a:p>
            <a:r>
              <a:rPr lang="zh-TW" altLang="en-US" dirty="0" smtClean="0"/>
              <a:t>煞車測試影片</a:t>
            </a:r>
            <a:endParaRPr lang="en-US" altLang="zh-TW" dirty="0" smtClean="0"/>
          </a:p>
          <a:p>
            <a:r>
              <a:rPr lang="en-US" altLang="zh-TW" dirty="0" smtClean="0">
                <a:hlinkClick r:id="rId5"/>
              </a:rPr>
              <a:t>https://www.youtube.com/watch?v=yp2phxpRBWE</a:t>
            </a:r>
            <a:endParaRPr lang="en-US" altLang="zh-TW" dirty="0" smtClean="0"/>
          </a:p>
          <a:p>
            <a:r>
              <a:rPr lang="zh-TW" altLang="en-US" dirty="0" smtClean="0"/>
              <a:t>客製化工程</a:t>
            </a:r>
            <a:endParaRPr lang="en-US" altLang="zh-TW" dirty="0" smtClean="0"/>
          </a:p>
          <a:p>
            <a:r>
              <a:rPr lang="en-US" altLang="zh-TW" dirty="0" smtClean="0">
                <a:hlinkClick r:id="rId6"/>
              </a:rPr>
              <a:t>https://www.youtube.com/watch?v=YZXt29QoR8Q</a:t>
            </a:r>
            <a:endParaRPr lang="en-US" altLang="zh-TW" dirty="0" smtClean="0"/>
          </a:p>
          <a:p>
            <a:endParaRPr lang="en-US" altLang="zh-TW"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內          容</a:t>
            </a:r>
            <a:endParaRPr lang="zh-TW" altLang="en-US" b="1" dirty="0"/>
          </a:p>
        </p:txBody>
      </p:sp>
      <p:sp>
        <p:nvSpPr>
          <p:cNvPr id="3" name="內容版面配置區 2"/>
          <p:cNvSpPr>
            <a:spLocks noGrp="1"/>
          </p:cNvSpPr>
          <p:nvPr>
            <p:ph sz="quarter" idx="1"/>
          </p:nvPr>
        </p:nvSpPr>
        <p:spPr/>
        <p:txBody>
          <a:bodyPr/>
          <a:lstStyle/>
          <a:p>
            <a:r>
              <a:rPr lang="zh-TW" altLang="en-US" dirty="0" smtClean="0">
                <a:solidFill>
                  <a:schemeClr val="tx2"/>
                </a:solidFill>
                <a:latin typeface="+mj-ea"/>
                <a:ea typeface="+mj-ea"/>
              </a:rPr>
              <a:t>老舊公寓於國內裝設電梯之相關法令</a:t>
            </a:r>
            <a:endParaRPr lang="en-US" altLang="zh-TW" dirty="0" smtClean="0">
              <a:solidFill>
                <a:schemeClr val="tx2"/>
              </a:solidFill>
              <a:latin typeface="+mj-ea"/>
              <a:ea typeface="+mj-ea"/>
            </a:endParaRPr>
          </a:p>
          <a:p>
            <a:endParaRPr lang="en-US" altLang="zh-TW" dirty="0" smtClean="0">
              <a:solidFill>
                <a:schemeClr val="tx2"/>
              </a:solidFill>
              <a:latin typeface="+mj-ea"/>
              <a:ea typeface="+mj-ea"/>
            </a:endParaRPr>
          </a:p>
          <a:p>
            <a:r>
              <a:rPr lang="zh-TW" altLang="en-US" dirty="0" smtClean="0">
                <a:solidFill>
                  <a:schemeClr val="tx2"/>
                </a:solidFill>
                <a:latin typeface="+mj-ea"/>
                <a:ea typeface="+mj-ea"/>
              </a:rPr>
              <a:t>老舊公寓於國內裝設電梯</a:t>
            </a:r>
            <a:r>
              <a:rPr lang="zh-TW" altLang="en-US" dirty="0" smtClean="0">
                <a:solidFill>
                  <a:schemeClr val="tx2"/>
                </a:solidFill>
                <a:latin typeface="+mj-ea"/>
                <a:ea typeface="+mj-ea"/>
              </a:rPr>
              <a:t>面臨之</a:t>
            </a:r>
            <a:r>
              <a:rPr lang="zh-TW" altLang="en-US" dirty="0" smtClean="0">
                <a:solidFill>
                  <a:schemeClr val="tx2"/>
                </a:solidFill>
                <a:latin typeface="+mj-ea"/>
                <a:ea typeface="+mj-ea"/>
              </a:rPr>
              <a:t>困境</a:t>
            </a:r>
            <a:endParaRPr lang="en-US" altLang="zh-TW" dirty="0" smtClean="0">
              <a:solidFill>
                <a:schemeClr val="tx2"/>
              </a:solidFill>
              <a:latin typeface="+mj-ea"/>
              <a:ea typeface="+mj-ea"/>
            </a:endParaRPr>
          </a:p>
          <a:p>
            <a:endParaRPr lang="en-US" altLang="zh-TW" dirty="0" smtClean="0">
              <a:solidFill>
                <a:schemeClr val="tx2"/>
              </a:solidFill>
              <a:latin typeface="+mj-ea"/>
              <a:ea typeface="+mj-ea"/>
            </a:endParaRPr>
          </a:p>
          <a:p>
            <a:r>
              <a:rPr lang="zh-TW" altLang="en-US" dirty="0" smtClean="0">
                <a:solidFill>
                  <a:schemeClr val="tx2"/>
                </a:solidFill>
                <a:latin typeface="+mj-ea"/>
                <a:ea typeface="+mj-ea"/>
              </a:rPr>
              <a:t> 上述面臨之</a:t>
            </a:r>
            <a:r>
              <a:rPr lang="zh-TW" altLang="en-US" dirty="0" smtClean="0">
                <a:solidFill>
                  <a:schemeClr val="tx2"/>
                </a:solidFill>
                <a:latin typeface="+mj-ea"/>
                <a:ea typeface="+mj-ea"/>
              </a:rPr>
              <a:t>困境可能</a:t>
            </a:r>
            <a:r>
              <a:rPr lang="zh-TW" altLang="en-US" dirty="0" smtClean="0">
                <a:solidFill>
                  <a:schemeClr val="tx2"/>
                </a:solidFill>
                <a:latin typeface="+mj-ea"/>
                <a:ea typeface="+mj-ea"/>
              </a:rPr>
              <a:t>解決方案</a:t>
            </a:r>
            <a:endParaRPr lang="en-US" altLang="zh-TW" dirty="0" smtClean="0">
              <a:solidFill>
                <a:schemeClr val="tx2"/>
              </a:solidFill>
              <a:latin typeface="+mj-ea"/>
              <a:ea typeface="+mj-ea"/>
            </a:endParaRPr>
          </a:p>
          <a:p>
            <a:endParaRPr lang="en-US" altLang="zh-TW" dirty="0" smtClean="0">
              <a:solidFill>
                <a:schemeClr val="tx2"/>
              </a:solidFill>
              <a:latin typeface="+mj-ea"/>
              <a:ea typeface="+mj-ea"/>
            </a:endParaRPr>
          </a:p>
          <a:p>
            <a:r>
              <a:rPr lang="zh-TW" altLang="en-US" dirty="0" smtClean="0">
                <a:solidFill>
                  <a:schemeClr val="tx2"/>
                </a:solidFill>
                <a:latin typeface="+mj-ea"/>
                <a:ea typeface="+mj-ea"/>
              </a:rPr>
              <a:t> 可能解決方案之實例建議</a:t>
            </a:r>
            <a:endParaRPr lang="en-US" altLang="zh-TW" dirty="0" smtClean="0">
              <a:solidFill>
                <a:schemeClr val="tx2"/>
              </a:solidFill>
              <a:latin typeface="+mj-ea"/>
              <a:ea typeface="+mj-ea"/>
            </a:endParaRPr>
          </a:p>
          <a:p>
            <a:endParaRPr lang="en-US" altLang="zh-TW" dirty="0" smtClean="0">
              <a:solidFill>
                <a:schemeClr val="tx2"/>
              </a:solidFill>
              <a:latin typeface="+mj-ea"/>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前言</a:t>
            </a:r>
            <a:endParaRPr lang="zh-TW" altLang="en-US" dirty="0"/>
          </a:p>
        </p:txBody>
      </p:sp>
      <p:sp>
        <p:nvSpPr>
          <p:cNvPr id="3" name="內容版面配置區 2"/>
          <p:cNvSpPr>
            <a:spLocks noGrp="1"/>
          </p:cNvSpPr>
          <p:nvPr>
            <p:ph sz="quarter" idx="1"/>
          </p:nvPr>
        </p:nvSpPr>
        <p:spPr/>
        <p:txBody>
          <a:bodyPr/>
          <a:lstStyle/>
          <a:p>
            <a:r>
              <a:rPr lang="zh-TW" altLang="en-US" dirty="0" smtClean="0">
                <a:latin typeface="+mj-ea"/>
                <a:ea typeface="+mj-ea"/>
              </a:rPr>
              <a:t>現行國內各縣市政府與內政部均鼓勵民間老舊公寓裝設電梯</a:t>
            </a:r>
            <a:r>
              <a:rPr lang="en-US" altLang="zh-TW" dirty="0" smtClean="0">
                <a:latin typeface="+mj-ea"/>
                <a:ea typeface="+mj-ea"/>
              </a:rPr>
              <a:t>,</a:t>
            </a:r>
            <a:r>
              <a:rPr lang="zh-TW" altLang="en-US" dirty="0" smtClean="0">
                <a:latin typeface="+mj-ea"/>
                <a:ea typeface="+mj-ea"/>
              </a:rPr>
              <a:t>但既有公寓裝設電梯常受限於升降設施</a:t>
            </a:r>
            <a:r>
              <a:rPr lang="en-US" altLang="zh-TW" dirty="0" smtClean="0">
                <a:latin typeface="+mj-ea"/>
                <a:ea typeface="+mj-ea"/>
              </a:rPr>
              <a:t>,</a:t>
            </a:r>
            <a:r>
              <a:rPr lang="zh-TW" altLang="en-US" dirty="0" smtClean="0">
                <a:latin typeface="+mj-ea"/>
                <a:ea typeface="+mj-ea"/>
              </a:rPr>
              <a:t>空間環境</a:t>
            </a:r>
            <a:r>
              <a:rPr lang="en-US" altLang="zh-TW" dirty="0" smtClean="0">
                <a:latin typeface="+mj-ea"/>
                <a:ea typeface="+mj-ea"/>
              </a:rPr>
              <a:t>,</a:t>
            </a:r>
            <a:r>
              <a:rPr lang="zh-TW" altLang="en-US" dirty="0" smtClean="0">
                <a:latin typeface="+mj-ea"/>
                <a:ea typeface="+mj-ea"/>
              </a:rPr>
              <a:t>及相關法令等因素</a:t>
            </a:r>
            <a:r>
              <a:rPr lang="en-US" altLang="zh-TW" dirty="0" smtClean="0">
                <a:latin typeface="+mj-ea"/>
                <a:ea typeface="+mj-ea"/>
              </a:rPr>
              <a:t>,</a:t>
            </a:r>
            <a:r>
              <a:rPr lang="zh-TW" altLang="en-US" dirty="0" smtClean="0">
                <a:latin typeface="+mj-ea"/>
                <a:ea typeface="+mj-ea"/>
              </a:rPr>
              <a:t>致目前建管政策雖有金額補助一半等措施</a:t>
            </a:r>
            <a:r>
              <a:rPr lang="en-US" altLang="zh-TW" dirty="0" smtClean="0">
                <a:latin typeface="+mj-ea"/>
                <a:ea typeface="+mj-ea"/>
              </a:rPr>
              <a:t>,</a:t>
            </a:r>
            <a:r>
              <a:rPr lang="zh-TW" altLang="en-US" dirty="0" smtClean="0">
                <a:latin typeface="+mj-ea"/>
                <a:ea typeface="+mj-ea"/>
              </a:rPr>
              <a:t>然推行成效仍相當有限</a:t>
            </a:r>
            <a:endParaRPr lang="en-US" altLang="zh-TW" dirty="0" smtClean="0">
              <a:latin typeface="+mj-ea"/>
              <a:ea typeface="+mj-ea"/>
            </a:endParaRPr>
          </a:p>
          <a:p>
            <a:endParaRPr lang="en-US" altLang="zh-TW" dirty="0" smtClean="0">
              <a:latin typeface="+mj-ea"/>
              <a:ea typeface="+mj-ea"/>
            </a:endParaRPr>
          </a:p>
          <a:p>
            <a:r>
              <a:rPr lang="zh-TW" altLang="en-US" dirty="0" smtClean="0">
                <a:latin typeface="+mj-ea"/>
                <a:ea typeface="+mj-ea"/>
              </a:rPr>
              <a:t>我司受邀成為內政部建研所高齡者安全安心生活環境科技計畫小組成員</a:t>
            </a:r>
            <a:endParaRPr lang="en-US" altLang="zh-TW" dirty="0" smtClean="0">
              <a:latin typeface="+mj-ea"/>
              <a:ea typeface="+mj-ea"/>
            </a:endParaRPr>
          </a:p>
          <a:p>
            <a:pPr>
              <a:buNone/>
            </a:pPr>
            <a:r>
              <a:rPr lang="zh-TW" altLang="en-US" dirty="0" smtClean="0">
                <a:latin typeface="+mj-ea"/>
                <a:ea typeface="+mj-ea"/>
              </a:rPr>
              <a:t>   希望能與中華基礎設施研究發展協會的各位前輩先進</a:t>
            </a:r>
            <a:endParaRPr lang="en-US" altLang="zh-TW" dirty="0" smtClean="0">
              <a:latin typeface="+mj-ea"/>
              <a:ea typeface="+mj-ea"/>
            </a:endParaRPr>
          </a:p>
          <a:p>
            <a:pPr>
              <a:buNone/>
            </a:pPr>
            <a:r>
              <a:rPr lang="zh-TW" altLang="en-US" dirty="0" smtClean="0">
                <a:latin typeface="+mj-ea"/>
                <a:ea typeface="+mj-ea"/>
              </a:rPr>
              <a:t>   共同研討</a:t>
            </a:r>
            <a:r>
              <a:rPr lang="en-US" altLang="zh-TW" dirty="0" smtClean="0">
                <a:latin typeface="+mj-ea"/>
                <a:ea typeface="+mj-ea"/>
              </a:rPr>
              <a:t>,</a:t>
            </a:r>
            <a:r>
              <a:rPr lang="zh-TW" altLang="en-US" dirty="0" smtClean="0">
                <a:latin typeface="+mj-ea"/>
                <a:ea typeface="+mj-ea"/>
              </a:rPr>
              <a:t>突破此項困境</a:t>
            </a:r>
            <a:r>
              <a:rPr lang="en-US" altLang="zh-TW" dirty="0" smtClean="0">
                <a:latin typeface="+mj-ea"/>
                <a:ea typeface="+mj-ea"/>
              </a:rPr>
              <a:t>,</a:t>
            </a:r>
            <a:r>
              <a:rPr lang="zh-TW" altLang="en-US" dirty="0" smtClean="0">
                <a:latin typeface="+mj-ea"/>
                <a:ea typeface="+mj-ea"/>
              </a:rPr>
              <a:t>幫助住在老舊公寓的高齡者解決上下樓的難題</a:t>
            </a:r>
            <a:endParaRPr lang="en-US" altLang="zh-TW" dirty="0" smtClean="0">
              <a:latin typeface="+mj-ea"/>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5122" name="Picture 2" descr="C:\Users\msi\Desktop\新增資料夾 (4)\圖片 8.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3074" name="Picture 2" descr="C:\Users\msi\Desktop\新增資料夾 (4)\圖片 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4098" name="Picture 2" descr="C:\Users\msi\Desktop\新增資料夾 (4)\16143309_1817189508552176_772062132456730045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2050" name="Picture 2" descr="C:\Users\msi\Desktop\新增資料夾 (4)\16174976_1817189568552170_8035592994196523359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i\Desktop\新增資料夾 (4)\16473520_1826639910940469_1164076475954810730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si\Desktop\新增資料夾 (4)\16603004_1826639934273800_8493658346177118917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2036</TotalTime>
  <Words>385</Words>
  <Application>Microsoft Office PowerPoint</Application>
  <PresentationFormat>如螢幕大小 (4:3)</PresentationFormat>
  <Paragraphs>49</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市鎮</vt:lpstr>
      <vt:lpstr>無機坑無障礙升降設備之創新</vt:lpstr>
      <vt:lpstr>內          容</vt:lpstr>
      <vt:lpstr>前言</vt:lpstr>
      <vt:lpstr>投影片 4</vt:lpstr>
      <vt:lpstr>投影片 5</vt:lpstr>
      <vt:lpstr>投影片 6</vt:lpstr>
      <vt:lpstr>投影片 7</vt:lpstr>
      <vt:lpstr>投影片 8</vt:lpstr>
      <vt:lpstr>投影片 9</vt:lpstr>
      <vt:lpstr>關於易高電梯 </vt:lpstr>
      <vt:lpstr>專利證書</vt:lpstr>
      <vt:lpstr>專利證書</vt:lpstr>
      <vt:lpstr>專利證書</vt:lpstr>
      <vt:lpstr>安裝案例</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無機坑無障礙升降設備之創新</dc:title>
  <dc:creator>msi</dc:creator>
  <cp:lastModifiedBy>OWNER</cp:lastModifiedBy>
  <cp:revision>65</cp:revision>
  <dcterms:created xsi:type="dcterms:W3CDTF">2017-08-08T02:52:53Z</dcterms:created>
  <dcterms:modified xsi:type="dcterms:W3CDTF">2017-08-11T10:23:31Z</dcterms:modified>
</cp:coreProperties>
</file>