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Lst>
  <p:notesMasterIdLst>
    <p:notesMasterId r:id="rId6"/>
  </p:notesMasterIdLst>
  <p:sldIdLst>
    <p:sldId id="304" r:id="rId5"/>
    <p:sldId id="309" r:id="rId7"/>
    <p:sldId id="316" r:id="rId8"/>
    <p:sldId id="318" r:id="rId9"/>
    <p:sldId id="311" r:id="rId10"/>
    <p:sldId id="312" r:id="rId11"/>
    <p:sldId id="319" r:id="rId12"/>
    <p:sldId id="286" r:id="rId13"/>
    <p:sldId id="306" r:id="rId14"/>
    <p:sldId id="287" r:id="rId15"/>
    <p:sldId id="307" r:id="rId16"/>
    <p:sldId id="281" r:id="rId17"/>
    <p:sldId id="285" r:id="rId18"/>
    <p:sldId id="302" r:id="rId19"/>
    <p:sldId id="303" r:id="rId20"/>
    <p:sldId id="282" r:id="rId21"/>
    <p:sldId id="283" r:id="rId22"/>
    <p:sldId id="284" r:id="rId23"/>
    <p:sldId id="317" r:id="rId24"/>
    <p:sldId id="289" r:id="rId25"/>
    <p:sldId id="310" r:id="rId26"/>
    <p:sldId id="290" r:id="rId27"/>
    <p:sldId id="291" r:id="rId28"/>
    <p:sldId id="292" r:id="rId29"/>
    <p:sldId id="293" r:id="rId30"/>
    <p:sldId id="294" r:id="rId31"/>
    <p:sldId id="295" r:id="rId32"/>
    <p:sldId id="296" r:id="rId33"/>
    <p:sldId id="297" r:id="rId34"/>
    <p:sldId id="305" r:id="rId35"/>
  </p:sldIdLst>
  <p:sldSz cx="9144000" cy="6858000" type="screen4x3"/>
  <p:notesSz cx="6797675" cy="992632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CC00"/>
    <a:srgbClr val="CCFF33"/>
    <a:srgbClr val="FF9900"/>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176" y="72"/>
      </p:cViewPr>
      <p:guideLst>
        <p:guide orient="horz" pos="2160"/>
        <p:guide pos="2880"/>
      </p:guideLst>
    </p:cSldViewPr>
  </p:slideViewPr>
  <p:notesTextViewPr>
    <p:cViewPr>
      <p:scale>
        <a:sx n="1" d="1"/>
        <a:sy n="1" d="1"/>
      </p:scale>
      <p:origin x="0" y="0"/>
    </p:cViewPr>
  </p:notesTextViewPr>
  <p:sorterViewPr>
    <p:cViewPr>
      <p:scale>
        <a:sx n="100" d="100"/>
        <a:sy n="100" d="100"/>
      </p:scale>
      <p:origin x="0" y="-382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455FC88-213A-4DDD-84EA-D2737D1AA8B0}" type="datetimeFigureOut">
              <a:rPr lang="zh-TW" altLang="en-US" smtClean="0"/>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92F662-C56F-444D-B539-CB8279B28BD8}" type="slidenum">
              <a:rPr lang="zh-TW" altLang="en-US" smtClean="0"/>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影像版面配置區 1"/>
          <p:cNvSpPr>
            <a:spLocks noGrp="1" noRot="1" noChangeAspect="1"/>
          </p:cNvSpPr>
          <p:nvPr>
            <p:ph type="sldImg"/>
          </p:nvPr>
        </p:nvSpPr>
        <p:spPr/>
      </p:sp>
      <p:sp>
        <p:nvSpPr>
          <p:cNvPr id="60418" name="備忘稿版面配置區 2"/>
          <p:cNvSpPr>
            <a:spLocks noGrp="1"/>
          </p:cNvSpPr>
          <p:nvPr>
            <p:ph type="body" idx="1"/>
          </p:nvPr>
        </p:nvSpPr>
        <p:spPr bwMode="auto">
          <a:xfrm>
            <a:off x="679768" y="4715153"/>
            <a:ext cx="5438140" cy="4466987"/>
          </a:xfrm>
          <a:prstGeom prst="rect">
            <a:avLst/>
          </a:prstGeom>
          <a:noFill/>
          <a:ln>
            <a:miter lim="800000"/>
          </a:ln>
        </p:spPr>
        <p:txBody>
          <a:bodyPr/>
          <a:lstStyle/>
          <a:p>
            <a:endParaRPr kumimoji="1" lang="zh-TW" altLang="en-US" smtClean="0">
              <a:latin typeface="Arial" panose="020B0604020202020204" pitchFamily="34" charset="0"/>
            </a:endParaRPr>
          </a:p>
        </p:txBody>
      </p:sp>
      <p:sp>
        <p:nvSpPr>
          <p:cNvPr id="60419" name="投影片編號版面配置區 3"/>
          <p:cNvSpPr>
            <a:spLocks noGrp="1"/>
          </p:cNvSpPr>
          <p:nvPr>
            <p:ph type="sldNum" sz="quarter" idx="5"/>
          </p:nvPr>
        </p:nvSpPr>
        <p:spPr>
          <a:noFill/>
          <a:ln>
            <a:miter lim="800000"/>
          </a:ln>
        </p:spPr>
        <p:txBody>
          <a:bodyPr/>
          <a:lstStyle/>
          <a:p>
            <a:pPr>
              <a:buFont typeface="Arial" panose="020B0604020202020204" pitchFamily="34" charset="0"/>
              <a:buNone/>
            </a:pPr>
            <a:fld id="{13495CAA-95AE-4007-821C-D825D01A606F}" type="slidenum">
              <a:rPr lang="zh-TW" altLang="en-US" smtClean="0">
                <a:latin typeface="Arial" panose="020B0604020202020204" pitchFamily="34" charset="0"/>
                <a:sym typeface="儷黑 Pro"/>
              </a:rPr>
            </a:fld>
            <a:endParaRPr lang="en-US" altLang="zh-TW" smtClean="0">
              <a:latin typeface="Arial" panose="020B0604020202020204" pitchFamily="34" charset="0"/>
              <a:sym typeface="儷黑 Pr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影像版面配置區 1"/>
          <p:cNvSpPr>
            <a:spLocks noGrp="1" noRot="1" noChangeAspect="1"/>
          </p:cNvSpPr>
          <p:nvPr>
            <p:ph type="sldImg"/>
          </p:nvPr>
        </p:nvSpPr>
        <p:spPr/>
      </p:sp>
      <p:sp>
        <p:nvSpPr>
          <p:cNvPr id="62466" name="備忘稿版面配置區 2"/>
          <p:cNvSpPr>
            <a:spLocks noGrp="1"/>
          </p:cNvSpPr>
          <p:nvPr>
            <p:ph type="body" idx="1"/>
          </p:nvPr>
        </p:nvSpPr>
        <p:spPr bwMode="auto">
          <a:xfrm>
            <a:off x="679768" y="4715153"/>
            <a:ext cx="5438140" cy="4466987"/>
          </a:xfrm>
          <a:prstGeom prst="rect">
            <a:avLst/>
          </a:prstGeom>
          <a:noFill/>
          <a:ln>
            <a:miter lim="800000"/>
          </a:ln>
        </p:spPr>
        <p:txBody>
          <a:bodyPr/>
          <a:lstStyle/>
          <a:p>
            <a:endParaRPr kumimoji="1" lang="zh-TW" altLang="en-US" smtClean="0">
              <a:latin typeface="Arial" panose="020B0604020202020204" pitchFamily="34" charset="0"/>
            </a:endParaRPr>
          </a:p>
        </p:txBody>
      </p:sp>
      <p:sp>
        <p:nvSpPr>
          <p:cNvPr id="62467" name="投影片編號版面配置區 3"/>
          <p:cNvSpPr>
            <a:spLocks noGrp="1"/>
          </p:cNvSpPr>
          <p:nvPr>
            <p:ph type="sldNum" sz="quarter" idx="5"/>
          </p:nvPr>
        </p:nvSpPr>
        <p:spPr>
          <a:noFill/>
          <a:ln>
            <a:miter lim="800000"/>
          </a:ln>
        </p:spPr>
        <p:txBody>
          <a:bodyPr/>
          <a:lstStyle/>
          <a:p>
            <a:pPr>
              <a:buFont typeface="Arial" panose="020B0604020202020204" pitchFamily="34" charset="0"/>
              <a:buNone/>
            </a:pPr>
            <a:fld id="{73FF87BB-C52D-4D00-A443-33B6479CC712}" type="slidenum">
              <a:rPr lang="zh-TW" altLang="en-US" smtClean="0">
                <a:latin typeface="Arial" panose="020B0604020202020204" pitchFamily="34" charset="0"/>
                <a:sym typeface="儷黑 Pro"/>
              </a:rPr>
            </a:fld>
            <a:endParaRPr lang="en-US" altLang="zh-TW" smtClean="0">
              <a:latin typeface="Arial" panose="020B0604020202020204" pitchFamily="34" charset="0"/>
              <a:sym typeface="儷黑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92F662-C56F-444D-B539-CB8279B28BD8}" type="slidenum">
              <a:rPr lang="zh-TW" altLang="en-US" smtClean="0"/>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9138" y="476250"/>
            <a:ext cx="5854700" cy="1510666"/>
          </a:xfrm>
        </p:spPr>
        <p:txBody>
          <a:bodyPr/>
          <a:lstStyle/>
          <a:p>
            <a:r>
              <a:rPr lang="en-US"/>
              <a:t>Click to edit Master 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6974" y="274411"/>
            <a:ext cx="8230054" cy="5852206"/>
          </a:xfrm>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3" name="日期版面配置區 2"/>
          <p:cNvSpPr>
            <a:spLocks noGrp="1"/>
          </p:cNvSpPr>
          <p:nvPr>
            <p:ph type="dt" sz="half" idx="10"/>
          </p:nvPr>
        </p:nvSpPr>
        <p:spPr>
          <a:xfrm>
            <a:off x="456974" y="6245679"/>
            <a:ext cx="2134054" cy="476250"/>
          </a:xfrm>
        </p:spPr>
        <p:txBody>
          <a:bodyPr/>
          <a:lstStyle>
            <a:lvl1pPr>
              <a:defRPr/>
            </a:lvl1pPr>
          </a:lstStyle>
          <a:p>
            <a:endParaRPr lang="en-US" altLang="zh-TW"/>
          </a:p>
        </p:txBody>
      </p:sp>
      <p:sp>
        <p:nvSpPr>
          <p:cNvPr id="4" name="頁尾版面配置區 3"/>
          <p:cNvSpPr>
            <a:spLocks noGrp="1"/>
          </p:cNvSpPr>
          <p:nvPr>
            <p:ph type="ftr" sz="quarter" idx="11"/>
          </p:nvPr>
        </p:nvSpPr>
        <p:spPr>
          <a:xfrm>
            <a:off x="3123974" y="6245679"/>
            <a:ext cx="2896054" cy="476250"/>
          </a:xfrm>
        </p:spPr>
        <p:txBody>
          <a:bodyPr/>
          <a:lstStyle>
            <a:lvl1pPr>
              <a:defRPr/>
            </a:lvl1pPr>
          </a:lstStyle>
          <a:p>
            <a:endParaRPr lang="en-US" altLang="zh-TW"/>
          </a:p>
        </p:txBody>
      </p:sp>
      <p:sp>
        <p:nvSpPr>
          <p:cNvPr id="5" name="投影片編號版面配置區 4"/>
          <p:cNvSpPr>
            <a:spLocks noGrp="1"/>
          </p:cNvSpPr>
          <p:nvPr>
            <p:ph type="sldNum" sz="quarter" idx="12"/>
          </p:nvPr>
        </p:nvSpPr>
        <p:spPr>
          <a:xfrm>
            <a:off x="6552974" y="6245679"/>
            <a:ext cx="2134054" cy="476250"/>
          </a:xfrm>
        </p:spPr>
        <p:txBody>
          <a:bodyPr/>
          <a:lstStyle>
            <a:lvl1pPr>
              <a:defRPr/>
            </a:lvl1pPr>
          </a:lstStyle>
          <a:p>
            <a:fld id="{CF136273-3C89-43B8-978D-2332F495AC03}" type="slidenum">
              <a:rPr lang="en-US" altLang="zh-TW"/>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endParaRPr lang="zh-TW" altLang="en-US" smtClean="0"/>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endParaRPr lang="zh-TW" altLang="en-US" smtClean="0"/>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endParaRPr lang="zh-TW" altLang="en-US" smtClean="0"/>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endParaRPr lang="zh-TW" altLang="en-US" smtClean="0"/>
          </a:p>
        </p:txBody>
      </p:sp>
      <p:sp>
        <p:nvSpPr>
          <p:cNvPr id="5" name="日期版面配置區 4"/>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endParaRPr lang="zh-TW" altLang="en-US" smtClean="0"/>
          </a:p>
        </p:txBody>
      </p:sp>
      <p:sp>
        <p:nvSpPr>
          <p:cNvPr id="5" name="日期版面配置區 4"/>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005AA067-F76A-4D49-9C8C-33F6F477F0EB}" type="slidenum">
              <a:rPr lang="zh-TW" altLang="en-US" smtClean="0"/>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showMasterSp="0">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endParaRPr kumimoji="0" lang="zh-TW" altLang="en-US" smtClean="0"/>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005AA067-F76A-4D49-9C8C-33F6F477F0EB}" type="slidenum">
              <a:rPr lang="zh-TW" altLang="en-US" smtClean="0"/>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5AA067-F76A-4D49-9C8C-33F6F477F0EB}" type="slidenum">
              <a:rPr lang="zh-TW" altLang="en-US" smtClean="0"/>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endParaRPr kumimoji="0" lang="zh-TW" altLang="en-US" smtClean="0"/>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endParaRPr kumimoji="0" lang="zh-TW" altLang="en-US" smtClean="0"/>
          </a:p>
        </p:txBody>
      </p:sp>
      <p:sp>
        <p:nvSpPr>
          <p:cNvPr id="7" name="日期版面配置區 6"/>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05AA067-F76A-4D49-9C8C-33F6F477F0EB}" type="slidenum">
              <a:rPr lang="zh-TW" altLang="en-US" smtClean="0"/>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endParaRPr lang="zh-TW" altLang="en-US" smtClean="0"/>
          </a:p>
        </p:txBody>
      </p:sp>
      <p:sp>
        <p:nvSpPr>
          <p:cNvPr id="4" name="日期版面配置區 3"/>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endParaRPr kumimoji="0" lang="zh-TW" altLang="en-US" smtClean="0"/>
          </a:p>
        </p:txBody>
      </p:sp>
      <p:sp>
        <p:nvSpPr>
          <p:cNvPr id="5" name="日期版面配置區 4"/>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5AA067-F76A-4D49-9C8C-33F6F477F0EB}" type="slidenum">
              <a:rPr lang="zh-TW" altLang="en-US" smtClean="0"/>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endParaRPr kumimoji="0" lang="zh-TW" altLang="en-US" smtClean="0"/>
          </a:p>
        </p:txBody>
      </p:sp>
      <p:sp>
        <p:nvSpPr>
          <p:cNvPr id="5" name="日期版面配置區 4"/>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005AA067-F76A-4D49-9C8C-33F6F477F0EB}" type="slidenum">
              <a:rPr lang="zh-TW" altLang="en-US" smtClean="0"/>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endParaRPr lang="zh-TW" altLang="en-US" smtClean="0"/>
          </a:p>
          <a:p>
            <a:pPr lvl="1" eaLnBrk="1" latinLnBrk="0" hangingPunct="1"/>
            <a:r>
              <a:rPr lang="zh-TW" altLang="en-US" smtClean="0"/>
              <a:t>第二層</a:t>
            </a:r>
            <a:endParaRPr lang="zh-TW" altLang="en-US" smtClean="0"/>
          </a:p>
          <a:p>
            <a:pPr lvl="2" eaLnBrk="1" latinLnBrk="0" hangingPunct="1"/>
            <a:r>
              <a:rPr lang="zh-TW" altLang="en-US" smtClean="0"/>
              <a:t>第三層</a:t>
            </a:r>
            <a:endParaRPr lang="zh-TW" altLang="en-US" smtClean="0"/>
          </a:p>
          <a:p>
            <a:pPr lvl="3" eaLnBrk="1" latinLnBrk="0" hangingPunct="1"/>
            <a:r>
              <a:rPr lang="zh-TW" altLang="en-US" smtClean="0"/>
              <a:t>第四層</a:t>
            </a:r>
            <a:endParaRPr lang="zh-TW" altLang="en-US" smtClean="0"/>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5AA067-F76A-4D49-9C8C-33F6F477F0EB}" type="slidenum">
              <a:rPr lang="zh-TW" altLang="en-US" smtClean="0"/>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endParaRPr lang="zh-TW" altLang="en-US" smtClean="0"/>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endParaRPr lang="zh-TW" altLang="en-US" smtClean="0"/>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endParaRPr lang="zh-TW" altLang="en-US" smtClean="0"/>
          </a:p>
        </p:txBody>
      </p:sp>
      <p:sp>
        <p:nvSpPr>
          <p:cNvPr id="5" name="日期版面配置區 4"/>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endParaRPr lang="zh-TW" altLang="en-US" smtClean="0"/>
          </a:p>
        </p:txBody>
      </p:sp>
      <p:sp>
        <p:nvSpPr>
          <p:cNvPr id="5" name="日期版面配置區 4"/>
          <p:cNvSpPr>
            <a:spLocks noGrp="1"/>
          </p:cNvSpPr>
          <p:nvPr>
            <p:ph type="dt" sz="half" idx="10"/>
          </p:nvPr>
        </p:nvSpPr>
        <p:spPr/>
        <p:txBody>
          <a:bodyPr/>
          <a:lstStyle/>
          <a:p>
            <a:fld id="{A9794868-A67A-45F1-BD0F-13000B94F7B7}"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326C812-9AB4-4242-BC85-C74CB0E456BC}"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94868-A67A-45F1-BD0F-13000B94F7B7}" type="datetimeFigureOut">
              <a:rPr lang="zh-TW" altLang="en-US" smtClean="0"/>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6C812-9AB4-4242-BC85-C74CB0E456BC}"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endParaRPr lang="zh-TW" altLang="en-US" smtClean="0"/>
          </a:p>
          <a:p>
            <a:pPr lvl="1"/>
            <a:r>
              <a:rPr lang="zh-TW" altLang="en-US" smtClean="0"/>
              <a:t>第二層</a:t>
            </a:r>
            <a:endParaRPr lang="zh-TW" altLang="en-US" smtClean="0"/>
          </a:p>
          <a:p>
            <a:pPr lvl="2"/>
            <a:r>
              <a:rPr lang="zh-TW" altLang="en-US" smtClean="0"/>
              <a:t>第三層</a:t>
            </a:r>
            <a:endParaRPr lang="zh-TW" altLang="en-US" smtClean="0"/>
          </a:p>
          <a:p>
            <a:pPr lvl="3"/>
            <a:r>
              <a:rPr lang="zh-TW" altLang="en-US" smtClean="0"/>
              <a:t>第四層</a:t>
            </a:r>
            <a:endParaRPr lang="zh-TW" altLang="en-US" smtClean="0"/>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F10EE-B685-43EE-812B-801F7E5C1A92}" type="datetimeFigureOut">
              <a:rPr lang="zh-TW" altLang="en-US" smtClean="0"/>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AA067-F76A-4D49-9C8C-33F6F477F0EB}"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endParaRPr kumimoji="0" lang="zh-TW" altLang="en-US" smtClean="0"/>
          </a:p>
          <a:p>
            <a:pPr lvl="1" eaLnBrk="1" latinLnBrk="0" hangingPunct="1"/>
            <a:r>
              <a:rPr kumimoji="0" lang="zh-TW" altLang="en-US" smtClean="0"/>
              <a:t>第二層</a:t>
            </a:r>
            <a:endParaRPr kumimoji="0" lang="zh-TW" altLang="en-US" smtClean="0"/>
          </a:p>
          <a:p>
            <a:pPr lvl="2" eaLnBrk="1" latinLnBrk="0" hangingPunct="1"/>
            <a:r>
              <a:rPr kumimoji="0" lang="zh-TW" altLang="en-US" smtClean="0"/>
              <a:t>第三層</a:t>
            </a:r>
            <a:endParaRPr kumimoji="0" lang="zh-TW" altLang="en-US" smtClean="0"/>
          </a:p>
          <a:p>
            <a:pPr lvl="3" eaLnBrk="1" latinLnBrk="0" hangingPunct="1"/>
            <a:r>
              <a:rPr kumimoji="0" lang="zh-TW" altLang="en-US" smtClean="0"/>
              <a:t>第四層</a:t>
            </a:r>
            <a:endParaRPr kumimoji="0" lang="zh-TW" altLang="en-US" smtClean="0"/>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9794868-A67A-45F1-BD0F-13000B94F7B7}" type="datetimeFigureOut">
              <a:rPr lang="zh-TW" altLang="en-US" smtClean="0"/>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326C812-9AB4-4242-BC85-C74CB0E456BC}"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www.google.com.tw/url?sa=i&amp;rct=j&amp;q=&amp;esrc=s&amp;frm=1&amp;source=images&amp;cd=&amp;cad=rja&amp;docid=xGrO8M1Cks5UFM&amp;tbnid=AmeRyCva4nhbDM:&amp;ved=0CAUQjRw&amp;url=http://www.chinatimes.com/newspapers/%E5%9C%B0%E6%96%B9%E6%8E%83%E6%8F%8F%EF%BC%8D%E9%A6%AC%E5%85%AC%E6%A9%9F%E5%A0%B4%E5%A4%AA%E9%99%BD%E5%85%89%E9%9B%BB%E5%B7%A5%E7%A8%8B-%E7%8D%B2%E5%A4%A7%E7%8D%8E-20130521000791-260107&amp;ei=owVyUrKgHIvnkAXX5oBI&amp;psig=AFQjCNHestWnRlSO8MaH3Mh_cNM3WFfWPA&amp;ust=1383290238500187" TargetMode="External"/><Relationship Id="rId3" Type="http://schemas.openxmlformats.org/officeDocument/2006/relationships/image" Target="../media/image41.jpeg"/><Relationship Id="rId2" Type="http://schemas.openxmlformats.org/officeDocument/2006/relationships/hyperlink" Target="http://www.google.com.tw/url?sa=i&amp;rct=j&amp;q=&amp;esrc=s&amp;frm=1&amp;source=images&amp;cd=&amp;cad=rja&amp;docid=BpufZsHfhN_d_M&amp;tbnid=niu6s4RPqM4JGM:&amp;ved=0CAUQjRw&amp;url=http://udn.com/NEWS/DOMESTIC/DOM6/7910798.shtml&amp;ei=zgRyUr6uLY6ekQXA9IFw&amp;psig=AFQjCNHestWnRlSO8MaH3Mh_cNM3WFfWPA&amp;ust=1383290238500187" TargetMode="External"/><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47.pn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image" Target="../media/image57.jpe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68.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0" Type="http://schemas.openxmlformats.org/officeDocument/2006/relationships/notesSlide" Target="../notesSlides/notesSlide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橢圓 18"/>
          <p:cNvSpPr/>
          <p:nvPr/>
        </p:nvSpPr>
        <p:spPr>
          <a:xfrm rot="1277479">
            <a:off x="6908831" y="1548499"/>
            <a:ext cx="950567" cy="873640"/>
          </a:xfrm>
          <a:prstGeom prst="ellipse">
            <a:avLst/>
          </a:prstGeom>
          <a:gradFill>
            <a:gsLst>
              <a:gs pos="100000">
                <a:srgbClr val="FFFF00"/>
              </a:gs>
              <a:gs pos="12000">
                <a:srgbClr val="FF3300"/>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rot="1277479">
            <a:off x="7954354" y="5429207"/>
            <a:ext cx="811181" cy="843118"/>
          </a:xfrm>
          <a:prstGeom prst="ellipse">
            <a:avLst/>
          </a:prstGeom>
          <a:gradFill>
            <a:gsLst>
              <a:gs pos="100000">
                <a:srgbClr val="FFFF00"/>
              </a:gs>
              <a:gs pos="12000">
                <a:srgbClr val="FF3300"/>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4128" y="5805264"/>
            <a:ext cx="9158128"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Rectangle 3"/>
          <p:cNvSpPr>
            <a:spLocks noChangeArrowheads="1"/>
          </p:cNvSpPr>
          <p:nvPr/>
        </p:nvSpPr>
        <p:spPr bwMode="auto">
          <a:xfrm>
            <a:off x="-1458987" y="1399353"/>
            <a:ext cx="8137028" cy="1446550"/>
          </a:xfrm>
          <a:prstGeom prst="rect">
            <a:avLst/>
          </a:prstGeom>
          <a:noFill/>
          <a:ln w="9525">
            <a:noFill/>
            <a:miter lim="800000"/>
          </a:ln>
        </p:spPr>
        <p:txBody>
          <a:bodyPr wrap="square">
            <a:spAutoFit/>
          </a:bodyPr>
          <a:lstStyle/>
          <a:p>
            <a:pPr algn="r" eaLnBrk="0" hangingPunct="0">
              <a:buFont typeface="Arial" panose="020B0604020202020204" pitchFamily="34" charset="0"/>
              <a:buNone/>
            </a:pPr>
            <a:r>
              <a:rPr lang="zh-TW" altLang="en-US" sz="4400" b="1" dirty="0" smtClean="0">
                <a:solidFill>
                  <a:srgbClr val="009900"/>
                </a:solidFill>
                <a:latin typeface="微軟正黑體" panose="020B0604030504040204" pitchFamily="34" charset="-120"/>
                <a:ea typeface="微軟正黑體" panose="020B0604030504040204" pitchFamily="34" charset="-120"/>
              </a:rPr>
              <a:t>太陽能光電系統</a:t>
            </a:r>
            <a:endParaRPr lang="en-US" altLang="zh-TW" sz="4400" b="1" dirty="0" smtClean="0">
              <a:solidFill>
                <a:srgbClr val="009900"/>
              </a:solidFill>
              <a:latin typeface="微軟正黑體" panose="020B0604030504040204" pitchFamily="34" charset="-120"/>
              <a:ea typeface="微軟正黑體" panose="020B0604030504040204" pitchFamily="34" charset="-120"/>
            </a:endParaRPr>
          </a:p>
          <a:p>
            <a:pPr algn="r" eaLnBrk="0" hangingPunct="0">
              <a:buFont typeface="Arial" panose="020B0604020202020204" pitchFamily="34" charset="0"/>
              <a:buNone/>
            </a:pPr>
            <a:r>
              <a:rPr lang="zh-TW" altLang="en-US" sz="4400" b="1" dirty="0" smtClean="0">
                <a:solidFill>
                  <a:srgbClr val="009900"/>
                </a:solidFill>
                <a:latin typeface="微軟正黑體" panose="020B0604030504040204" pitchFamily="34" charset="-120"/>
                <a:ea typeface="微軟正黑體" panose="020B0604030504040204" pitchFamily="34" charset="-120"/>
              </a:rPr>
              <a:t>建置及投資</a:t>
            </a:r>
            <a:endParaRPr kumimoji="0" lang="en-US" altLang="zh-TW" sz="4400" b="1" dirty="0">
              <a:solidFill>
                <a:srgbClr val="009900"/>
              </a:solidFill>
              <a:latin typeface="微軟正黑體" panose="020B0604030504040204" pitchFamily="34" charset="-120"/>
              <a:ea typeface="微軟正黑體" panose="020B0604030504040204" pitchFamily="34" charset="-120"/>
            </a:endParaRPr>
          </a:p>
        </p:txBody>
      </p:sp>
      <p:sp>
        <p:nvSpPr>
          <p:cNvPr id="22" name="橢圓 21"/>
          <p:cNvSpPr/>
          <p:nvPr/>
        </p:nvSpPr>
        <p:spPr>
          <a:xfrm rot="1277479">
            <a:off x="1517471" y="4770778"/>
            <a:ext cx="363370" cy="356446"/>
          </a:xfrm>
          <a:prstGeom prst="ellipse">
            <a:avLst/>
          </a:prstGeom>
          <a:gradFill>
            <a:gsLst>
              <a:gs pos="100000">
                <a:srgbClr val="FFFF00"/>
              </a:gs>
              <a:gs pos="12000">
                <a:srgbClr val="FF3300"/>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Rectangle 3"/>
          <p:cNvSpPr>
            <a:spLocks noChangeArrowheads="1"/>
          </p:cNvSpPr>
          <p:nvPr/>
        </p:nvSpPr>
        <p:spPr bwMode="auto">
          <a:xfrm>
            <a:off x="2411636" y="4716971"/>
            <a:ext cx="8137028" cy="1077218"/>
          </a:xfrm>
          <a:prstGeom prst="rect">
            <a:avLst/>
          </a:prstGeom>
          <a:noFill/>
          <a:ln w="9525">
            <a:noFill/>
            <a:miter lim="800000"/>
          </a:ln>
        </p:spPr>
        <p:txBody>
          <a:bodyPr wrap="square">
            <a:spAutoFit/>
          </a:bodyPr>
          <a:lstStyle/>
          <a:p>
            <a:pPr eaLnBrk="0" hangingPunct="0">
              <a:lnSpc>
                <a:spcPts val="3840"/>
              </a:lnSpc>
              <a:buFont typeface="Arial" panose="020B0604020202020204" pitchFamily="34" charset="0"/>
              <a:buNone/>
            </a:pPr>
            <a:r>
              <a:rPr lang="zh-TW" altLang="en-US" sz="2800" dirty="0" smtClean="0">
                <a:solidFill>
                  <a:srgbClr val="009900"/>
                </a:solidFill>
                <a:latin typeface="微軟正黑體" panose="020B0604030504040204" pitchFamily="34" charset="-120"/>
                <a:ea typeface="微軟正黑體" panose="020B0604030504040204" pitchFamily="34" charset="-120"/>
              </a:rPr>
              <a:t>主講人</a:t>
            </a:r>
            <a:r>
              <a:rPr lang="zh-TW" altLang="en-US" sz="2800" dirty="0" smtClean="0">
                <a:solidFill>
                  <a:srgbClr val="009900"/>
                </a:solidFill>
                <a:latin typeface="新細明體" panose="02020500000000000000" charset="-120"/>
                <a:ea typeface="新細明體" panose="02020500000000000000" charset="-120"/>
              </a:rPr>
              <a:t>：</a:t>
            </a:r>
            <a:r>
              <a:rPr lang="zh-TW" altLang="en-US" sz="2800" dirty="0" smtClean="0">
                <a:solidFill>
                  <a:srgbClr val="009900"/>
                </a:solidFill>
                <a:latin typeface="微軟正黑體" panose="020B0604030504040204" pitchFamily="34" charset="-120"/>
                <a:ea typeface="微軟正黑體" panose="020B0604030504040204" pitchFamily="34" charset="-120"/>
              </a:rPr>
              <a:t>太陽光能股份有限公司</a:t>
            </a:r>
            <a:endParaRPr lang="en-US" altLang="zh-TW" sz="2800" dirty="0" smtClean="0">
              <a:solidFill>
                <a:srgbClr val="009900"/>
              </a:solidFill>
              <a:latin typeface="微軟正黑體" panose="020B0604030504040204" pitchFamily="34" charset="-120"/>
              <a:ea typeface="微軟正黑體" panose="020B0604030504040204" pitchFamily="34" charset="-120"/>
            </a:endParaRPr>
          </a:p>
          <a:p>
            <a:pPr indent="1435100" eaLnBrk="0" hangingPunct="0">
              <a:lnSpc>
                <a:spcPts val="3840"/>
              </a:lnSpc>
              <a:buFont typeface="Arial" panose="020B0604020202020204" pitchFamily="34" charset="0"/>
              <a:buNone/>
            </a:pPr>
            <a:r>
              <a:rPr lang="zh-TW" altLang="en-US" sz="2800" dirty="0">
                <a:solidFill>
                  <a:srgbClr val="009900"/>
                </a:solidFill>
                <a:latin typeface="微軟正黑體" panose="020B0604030504040204" pitchFamily="34" charset="-120"/>
                <a:ea typeface="微軟正黑體" panose="020B0604030504040204" pitchFamily="34" charset="-120"/>
              </a:rPr>
              <a:t>黃秀敏 </a:t>
            </a:r>
            <a:r>
              <a:rPr lang="zh-TW" altLang="en-US" sz="2800" dirty="0" smtClean="0">
                <a:solidFill>
                  <a:srgbClr val="009900"/>
                </a:solidFill>
                <a:latin typeface="微軟正黑體" panose="020B0604030504040204" pitchFamily="34" charset="-120"/>
                <a:ea typeface="微軟正黑體" panose="020B0604030504040204" pitchFamily="34" charset="-120"/>
              </a:rPr>
              <a:t> 董事長</a:t>
            </a:r>
            <a:endParaRPr kumimoji="0" lang="en-US" altLang="zh-TW" sz="2800" dirty="0">
              <a:solidFill>
                <a:srgbClr val="009900"/>
              </a:solidFill>
              <a:latin typeface="微軟正黑體" panose="020B0604030504040204" pitchFamily="34" charset="-120"/>
              <a:ea typeface="微軟正黑體" panose="020B0604030504040204" pitchFamily="34" charset="-120"/>
            </a:endParaRPr>
          </a:p>
        </p:txBody>
      </p:sp>
      <p:sp>
        <p:nvSpPr>
          <p:cNvPr id="16" name="橢圓 15"/>
          <p:cNvSpPr/>
          <p:nvPr/>
        </p:nvSpPr>
        <p:spPr>
          <a:xfrm rot="1277479">
            <a:off x="7359897" y="1411526"/>
            <a:ext cx="950567" cy="873640"/>
          </a:xfrm>
          <a:prstGeom prst="ellipse">
            <a:avLst/>
          </a:prstGeom>
          <a:gradFill>
            <a:gsLst>
              <a:gs pos="100000">
                <a:srgbClr val="FFFF00"/>
              </a:gs>
              <a:gs pos="12000">
                <a:srgbClr val="FF3300"/>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874" name="Rectangle 2"/>
          <p:cNvSpPr>
            <a:spLocks noChangeArrowheads="1"/>
          </p:cNvSpPr>
          <p:nvPr/>
        </p:nvSpPr>
        <p:spPr bwMode="auto">
          <a:xfrm>
            <a:off x="395735" y="449908"/>
            <a:ext cx="7632971" cy="523220"/>
          </a:xfrm>
          <a:prstGeom prst="rect">
            <a:avLst/>
          </a:prstGeom>
          <a:noFill/>
          <a:ln w="9525">
            <a:noFill/>
            <a:miter lim="800000"/>
          </a:ln>
          <a:effectLst/>
        </p:spPr>
        <p:txBody>
          <a:bodyPr wrap="square" anchor="ctr">
            <a:spAutoFit/>
          </a:bodyPr>
          <a:lstStyle/>
          <a:p>
            <a:r>
              <a:rPr lang="zh-CN" altLang="en-US" sz="2800" b="1" dirty="0"/>
              <a:t>申請農業用地作農業設施容許使用審查辦法</a:t>
            </a:r>
            <a:endParaRPr lang="en-US" altLang="zh-CN" sz="2800" b="1" dirty="0"/>
          </a:p>
        </p:txBody>
      </p:sp>
      <p:sp>
        <p:nvSpPr>
          <p:cNvPr id="79875" name="Rectangle 3"/>
          <p:cNvSpPr>
            <a:spLocks noChangeArrowheads="1"/>
          </p:cNvSpPr>
          <p:nvPr/>
        </p:nvSpPr>
        <p:spPr bwMode="auto">
          <a:xfrm>
            <a:off x="468188" y="1268760"/>
            <a:ext cx="8496300" cy="4785926"/>
          </a:xfrm>
          <a:prstGeom prst="rect">
            <a:avLst/>
          </a:prstGeom>
          <a:noFill/>
          <a:ln w="9525">
            <a:noFill/>
            <a:miter lim="800000"/>
          </a:ln>
          <a:effectLst/>
        </p:spPr>
        <p:txBody>
          <a:bodyPr>
            <a:spAutoFit/>
          </a:bodyPr>
          <a:lstStyle/>
          <a:p>
            <a:pPr>
              <a:lnSpc>
                <a:spcPts val="2700"/>
              </a:lnSpc>
              <a:spcBef>
                <a:spcPts val="600"/>
              </a:spcBef>
            </a:pPr>
            <a:r>
              <a:rPr lang="zh-TW" altLang="en-US" sz="2000" dirty="0"/>
              <a:t>第 </a:t>
            </a:r>
            <a:r>
              <a:rPr lang="en-US" altLang="zh-TW" sz="2000" dirty="0"/>
              <a:t>30 </a:t>
            </a:r>
            <a:r>
              <a:rPr lang="zh-TW" altLang="en-US" sz="2000" dirty="0"/>
              <a:t>條</a:t>
            </a:r>
            <a:endParaRPr lang="zh-TW" altLang="en-US" sz="2000" dirty="0"/>
          </a:p>
          <a:p>
            <a:pPr>
              <a:lnSpc>
                <a:spcPts val="2700"/>
              </a:lnSpc>
              <a:spcBef>
                <a:spcPts val="600"/>
              </a:spcBef>
            </a:pPr>
            <a:r>
              <a:rPr lang="zh-TW" altLang="en-US" sz="2000" dirty="0"/>
              <a:t>非附屬設置於農業設施之綠能設施，</a:t>
            </a:r>
            <a:r>
              <a:rPr lang="zh-TW" altLang="en-US" sz="2000" b="1" dirty="0">
                <a:solidFill>
                  <a:srgbClr val="000099"/>
                </a:solidFill>
              </a:rPr>
              <a:t>申請免與農業經營使用相結合，以位於下列區位者為限：</a:t>
            </a:r>
            <a:endParaRPr lang="zh-TW" altLang="en-US" sz="2000" b="1" dirty="0">
              <a:solidFill>
                <a:srgbClr val="000099"/>
              </a:solidFill>
            </a:endParaRPr>
          </a:p>
          <a:p>
            <a:pPr>
              <a:lnSpc>
                <a:spcPts val="2700"/>
              </a:lnSpc>
              <a:spcBef>
                <a:spcPts val="600"/>
              </a:spcBef>
            </a:pPr>
            <a:r>
              <a:rPr lang="zh-TW" altLang="en-US" sz="2000" b="1" dirty="0">
                <a:solidFill>
                  <a:srgbClr val="000099"/>
                </a:solidFill>
              </a:rPr>
              <a:t>一、經濟部公告之嚴重地層下陷地區內，屬不利農業經營之農業用地。</a:t>
            </a:r>
            <a:endParaRPr lang="zh-TW" altLang="en-US" sz="2000" b="1" dirty="0">
              <a:solidFill>
                <a:srgbClr val="000099"/>
              </a:solidFill>
            </a:endParaRPr>
          </a:p>
          <a:p>
            <a:pPr>
              <a:lnSpc>
                <a:spcPts val="2700"/>
              </a:lnSpc>
              <a:spcBef>
                <a:spcPts val="600"/>
              </a:spcBef>
            </a:pPr>
            <a:r>
              <a:rPr lang="zh-TW" altLang="en-US" sz="2000" b="1" dirty="0">
                <a:solidFill>
                  <a:srgbClr val="000099"/>
                </a:solidFill>
              </a:rPr>
              <a:t>二、土壤及地下水污染整治法公告之污染控制場址、污染整治場址或污染管制區。</a:t>
            </a:r>
            <a:endParaRPr lang="zh-TW" altLang="en-US" sz="2000" b="1" dirty="0">
              <a:solidFill>
                <a:srgbClr val="000099"/>
              </a:solidFill>
            </a:endParaRPr>
          </a:p>
          <a:p>
            <a:pPr>
              <a:lnSpc>
                <a:spcPts val="2700"/>
              </a:lnSpc>
              <a:spcBef>
                <a:spcPts val="600"/>
              </a:spcBef>
            </a:pPr>
            <a:r>
              <a:rPr lang="zh-TW" altLang="en-US" sz="2000" b="1" dirty="0">
                <a:solidFill>
                  <a:srgbClr val="000099"/>
                </a:solidFill>
              </a:rPr>
              <a:t>三、經濟部一百零三年十一月十二日訂定陸上盜濫採土石坑洞善後處理計畫列管有案之國有農業用地，並經直轄市、縣</a:t>
            </a:r>
            <a:r>
              <a:rPr lang="en-US" altLang="zh-TW" sz="2000" b="1" dirty="0">
                <a:solidFill>
                  <a:srgbClr val="000099"/>
                </a:solidFill>
              </a:rPr>
              <a:t>(</a:t>
            </a:r>
            <a:r>
              <a:rPr lang="zh-TW" altLang="en-US" sz="2000" b="1" dirty="0">
                <a:solidFill>
                  <a:srgbClr val="000099"/>
                </a:solidFill>
              </a:rPr>
              <a:t>市</a:t>
            </a:r>
            <a:r>
              <a:rPr lang="en-US" altLang="zh-TW" sz="2000" b="1" dirty="0">
                <a:solidFill>
                  <a:srgbClr val="000099"/>
                </a:solidFill>
              </a:rPr>
              <a:t>)</a:t>
            </a:r>
            <a:r>
              <a:rPr lang="zh-TW" altLang="en-US" sz="2000" b="1" dirty="0">
                <a:solidFill>
                  <a:srgbClr val="000099"/>
                </a:solidFill>
              </a:rPr>
              <a:t>政府整體規劃者。</a:t>
            </a:r>
            <a:endParaRPr lang="zh-TW" altLang="en-US" sz="2000" b="1" dirty="0">
              <a:solidFill>
                <a:srgbClr val="000099"/>
              </a:solidFill>
            </a:endParaRPr>
          </a:p>
          <a:p>
            <a:pPr>
              <a:lnSpc>
                <a:spcPts val="2700"/>
              </a:lnSpc>
              <a:spcBef>
                <a:spcPts val="1800"/>
              </a:spcBef>
            </a:pPr>
            <a:r>
              <a:rPr lang="zh-TW" altLang="en-US" sz="2000" dirty="0"/>
              <a:t>前項第一款所稱不利農業經營之農業用地，由直轄市、縣</a:t>
            </a:r>
            <a:r>
              <a:rPr lang="en-US" altLang="zh-TW" sz="2000" dirty="0"/>
              <a:t>(</a:t>
            </a:r>
            <a:r>
              <a:rPr lang="zh-TW" altLang="en-US" sz="2000" dirty="0"/>
              <a:t>市</a:t>
            </a:r>
            <a:r>
              <a:rPr lang="en-US" altLang="zh-TW" sz="2000" dirty="0"/>
              <a:t>)</a:t>
            </a:r>
            <a:r>
              <a:rPr lang="zh-TW" altLang="en-US" sz="2000" dirty="0"/>
              <a:t>主管機關，依中央主管機關所定之劃設作業規定，研提劃設區位，送中央主管機關審議並公告。中央主管機關並得邀集相關領域之學者、專家，組成審議小組審議之</a:t>
            </a:r>
            <a:r>
              <a:rPr lang="zh-TW" altLang="en-US" sz="2000" dirty="0" smtClean="0"/>
              <a:t>。</a:t>
            </a:r>
            <a:endParaRPr lang="zh-TW" altLang="en-US" sz="2000" dirty="0"/>
          </a:p>
        </p:txBody>
      </p:sp>
      <p:sp>
        <p:nvSpPr>
          <p:cNvPr id="2" name="文字方塊 1"/>
          <p:cNvSpPr txBox="1"/>
          <p:nvPr/>
        </p:nvSpPr>
        <p:spPr>
          <a:xfrm>
            <a:off x="8100392" y="6259019"/>
            <a:ext cx="720080" cy="369332"/>
          </a:xfrm>
          <a:prstGeom prst="rect">
            <a:avLst/>
          </a:prstGeom>
          <a:noFill/>
        </p:spPr>
        <p:txBody>
          <a:bodyPr wrap="square" rtlCol="0">
            <a:spAutoFit/>
          </a:bodyPr>
          <a:lstStyle/>
          <a:p>
            <a:r>
              <a:rPr lang="en-US" altLang="zh-TW" dirty="0" smtClean="0"/>
              <a:t>1/2</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874" name="Rectangle 2"/>
          <p:cNvSpPr>
            <a:spLocks noChangeArrowheads="1"/>
          </p:cNvSpPr>
          <p:nvPr/>
        </p:nvSpPr>
        <p:spPr bwMode="auto">
          <a:xfrm>
            <a:off x="395735" y="449908"/>
            <a:ext cx="7632971" cy="523220"/>
          </a:xfrm>
          <a:prstGeom prst="rect">
            <a:avLst/>
          </a:prstGeom>
          <a:noFill/>
          <a:ln w="9525">
            <a:noFill/>
            <a:miter lim="800000"/>
          </a:ln>
          <a:effectLst/>
        </p:spPr>
        <p:txBody>
          <a:bodyPr wrap="square" anchor="ctr">
            <a:spAutoFit/>
          </a:bodyPr>
          <a:lstStyle/>
          <a:p>
            <a:r>
              <a:rPr lang="zh-CN" altLang="en-US" sz="2800" b="1" dirty="0"/>
              <a:t>申請農業用地作農業設施容許使用審查辦法</a:t>
            </a:r>
            <a:endParaRPr lang="en-US" altLang="zh-CN" sz="2800" b="1" dirty="0"/>
          </a:p>
        </p:txBody>
      </p:sp>
      <p:sp>
        <p:nvSpPr>
          <p:cNvPr id="79875" name="Rectangle 3"/>
          <p:cNvSpPr>
            <a:spLocks noChangeArrowheads="1"/>
          </p:cNvSpPr>
          <p:nvPr/>
        </p:nvSpPr>
        <p:spPr bwMode="auto">
          <a:xfrm>
            <a:off x="468188" y="1268760"/>
            <a:ext cx="8496300" cy="4708981"/>
          </a:xfrm>
          <a:prstGeom prst="rect">
            <a:avLst/>
          </a:prstGeom>
          <a:noFill/>
          <a:ln w="9525">
            <a:noFill/>
            <a:miter lim="800000"/>
          </a:ln>
          <a:effectLst/>
        </p:spPr>
        <p:txBody>
          <a:bodyPr>
            <a:spAutoFit/>
          </a:bodyPr>
          <a:lstStyle/>
          <a:p>
            <a:pPr>
              <a:lnSpc>
                <a:spcPts val="2700"/>
              </a:lnSpc>
              <a:spcBef>
                <a:spcPts val="600"/>
              </a:spcBef>
            </a:pPr>
            <a:r>
              <a:rPr lang="zh-TW" altLang="en-US" sz="2000" dirty="0"/>
              <a:t>第 </a:t>
            </a:r>
            <a:r>
              <a:rPr lang="en-US" altLang="zh-TW" sz="2000" dirty="0"/>
              <a:t>30 </a:t>
            </a:r>
            <a:r>
              <a:rPr lang="zh-TW" altLang="en-US" sz="2000" dirty="0"/>
              <a:t>條</a:t>
            </a:r>
            <a:endParaRPr lang="zh-TW" altLang="en-US" sz="2000" dirty="0"/>
          </a:p>
          <a:p>
            <a:pPr>
              <a:lnSpc>
                <a:spcPts val="2700"/>
              </a:lnSpc>
              <a:spcBef>
                <a:spcPts val="600"/>
              </a:spcBef>
            </a:pPr>
            <a:r>
              <a:rPr lang="zh-TW" altLang="en-US" sz="2000" dirty="0" smtClean="0"/>
              <a:t>申請</a:t>
            </a:r>
            <a:r>
              <a:rPr lang="zh-TW" altLang="en-US" sz="2000" dirty="0"/>
              <a:t>第一項綠能設施之容許使用，經營計畫應敘明下列事項，並依第四條規定，向土地所在地之直轄市、縣</a:t>
            </a:r>
            <a:r>
              <a:rPr lang="en-US" altLang="zh-TW" sz="2000" dirty="0"/>
              <a:t>(</a:t>
            </a:r>
            <a:r>
              <a:rPr lang="zh-TW" altLang="en-US" sz="2000" dirty="0"/>
              <a:t>市</a:t>
            </a:r>
            <a:r>
              <a:rPr lang="en-US" altLang="zh-TW" sz="2000" dirty="0"/>
              <a:t>)</a:t>
            </a:r>
            <a:r>
              <a:rPr lang="zh-TW" altLang="en-US" sz="2000" dirty="0"/>
              <a:t>主管機關提出：</a:t>
            </a:r>
            <a:endParaRPr lang="zh-TW" altLang="en-US" sz="2000" dirty="0"/>
          </a:p>
          <a:p>
            <a:pPr>
              <a:lnSpc>
                <a:spcPts val="2700"/>
              </a:lnSpc>
              <a:spcBef>
                <a:spcPts val="600"/>
              </a:spcBef>
            </a:pPr>
            <a:r>
              <a:rPr lang="zh-TW" altLang="en-US" sz="2000" dirty="0"/>
              <a:t>一、設置目的。</a:t>
            </a:r>
            <a:endParaRPr lang="zh-TW" altLang="en-US" sz="2000" dirty="0"/>
          </a:p>
          <a:p>
            <a:pPr>
              <a:lnSpc>
                <a:spcPts val="2700"/>
              </a:lnSpc>
              <a:spcBef>
                <a:spcPts val="600"/>
              </a:spcBef>
            </a:pPr>
            <a:r>
              <a:rPr lang="zh-TW" altLang="en-US" sz="2000" dirty="0"/>
              <a:t>二、興建設施之基地地號及興建面積。</a:t>
            </a:r>
            <a:endParaRPr lang="zh-TW" altLang="en-US" sz="2000" dirty="0"/>
          </a:p>
          <a:p>
            <a:pPr>
              <a:lnSpc>
                <a:spcPts val="2700"/>
              </a:lnSpc>
              <a:spcBef>
                <a:spcPts val="600"/>
              </a:spcBef>
            </a:pPr>
            <a:r>
              <a:rPr lang="zh-TW" altLang="en-US" sz="2000" dirty="0"/>
              <a:t>三、計畫構想：包括計畫期程、設施之總裝置電容量、遮蔽率、植被覆蓋管理及工程設計等內容，以及申請人非土地所有權人者，並應說明對土地所有權人之經濟助益，並檢附土地使用權利證明文件等文件。</a:t>
            </a:r>
            <a:endParaRPr lang="zh-TW" altLang="en-US" sz="2000" dirty="0"/>
          </a:p>
          <a:p>
            <a:pPr>
              <a:lnSpc>
                <a:spcPts val="2700"/>
              </a:lnSpc>
              <a:spcBef>
                <a:spcPts val="600"/>
              </a:spcBef>
            </a:pPr>
            <a:r>
              <a:rPr lang="zh-TW" altLang="en-US" sz="2000" dirty="0"/>
              <a:t>依第一項第二款所定區位申請者，應符合土壤及地下水污染整治法相關規定，並經環保主管機關審查同意。</a:t>
            </a:r>
            <a:endParaRPr lang="zh-TW" altLang="en-US" sz="2000" dirty="0"/>
          </a:p>
          <a:p>
            <a:pPr>
              <a:lnSpc>
                <a:spcPts val="2700"/>
              </a:lnSpc>
              <a:spcBef>
                <a:spcPts val="600"/>
              </a:spcBef>
            </a:pPr>
            <a:r>
              <a:rPr lang="zh-TW" altLang="en-US" sz="2000" dirty="0"/>
              <a:t>依本條規定申請之綠能設施，其</a:t>
            </a:r>
            <a:r>
              <a:rPr lang="zh-TW" altLang="en-US" sz="2000" b="1" dirty="0">
                <a:solidFill>
                  <a:srgbClr val="000099"/>
                </a:solidFill>
              </a:rPr>
              <a:t>設施總面積，不得超過申請設施所坐落之農業用地土地面積百分之七十</a:t>
            </a:r>
            <a:r>
              <a:rPr lang="zh-TW" altLang="en-US" sz="1200" b="1" dirty="0">
                <a:solidFill>
                  <a:srgbClr val="000099"/>
                </a:solidFill>
              </a:rPr>
              <a:t>。</a:t>
            </a:r>
            <a:endParaRPr lang="zh-TW" altLang="en-US" sz="1200" b="1" dirty="0">
              <a:solidFill>
                <a:srgbClr val="000099"/>
              </a:solidFill>
            </a:endParaRPr>
          </a:p>
        </p:txBody>
      </p:sp>
      <p:sp>
        <p:nvSpPr>
          <p:cNvPr id="5" name="文字方塊 4"/>
          <p:cNvSpPr txBox="1"/>
          <p:nvPr/>
        </p:nvSpPr>
        <p:spPr>
          <a:xfrm>
            <a:off x="8100392" y="6259019"/>
            <a:ext cx="720080" cy="369332"/>
          </a:xfrm>
          <a:prstGeom prst="rect">
            <a:avLst/>
          </a:prstGeom>
          <a:noFill/>
        </p:spPr>
        <p:txBody>
          <a:bodyPr wrap="square" rtlCol="0">
            <a:spAutoFit/>
          </a:bodyPr>
          <a:lstStyle/>
          <a:p>
            <a:r>
              <a:rPr lang="en-US" altLang="zh-TW" smtClean="0"/>
              <a:t>2 /</a:t>
            </a:r>
            <a:r>
              <a:rPr lang="en-US" altLang="zh-TW" dirty="0" smtClean="0"/>
              <a:t>2</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682"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kumimoji="0" lang="zh-TW" altLang="en-US" sz="3200" b="1" dirty="0">
                <a:latin typeface="微軟正黑體" panose="020B0604030504040204" pitchFamily="34" charset="-120"/>
                <a:ea typeface="微軟正黑體" panose="020B0604030504040204" pitchFamily="34" charset="-120"/>
              </a:rPr>
              <a:t>颱風過後的太陽光電 </a:t>
            </a:r>
            <a:r>
              <a:rPr kumimoji="0" lang="en-US" altLang="zh-TW" sz="3200" b="1" dirty="0">
                <a:latin typeface="微軟正黑體" panose="020B0604030504040204" pitchFamily="34" charset="-120"/>
                <a:ea typeface="微軟正黑體" panose="020B0604030504040204" pitchFamily="34" charset="-120"/>
              </a:rPr>
              <a:t>. . .</a:t>
            </a:r>
            <a:br>
              <a:rPr kumimoji="0" lang="en-US" altLang="zh-TW" sz="3200" b="1" dirty="0">
                <a:latin typeface="微軟正黑體" panose="020B0604030504040204" pitchFamily="34" charset="-120"/>
                <a:ea typeface="微軟正黑體" panose="020B0604030504040204" pitchFamily="34" charset="-120"/>
              </a:rPr>
            </a:br>
            <a:endParaRPr lang="zh-TW" altLang="en-US" sz="3200" b="1" dirty="0">
              <a:latin typeface="微軟正黑體" panose="020B0604030504040204" pitchFamily="34" charset="-120"/>
              <a:ea typeface="微軟正黑體" panose="020B0604030504040204" pitchFamily="34" charset="-120"/>
            </a:endParaRPr>
          </a:p>
        </p:txBody>
      </p:sp>
      <p:pic>
        <p:nvPicPr>
          <p:cNvPr id="71687" name="Picture 7" descr="20160916171552-ba7da73b"/>
          <p:cNvPicPr>
            <a:picLocks noChangeAspect="1" noChangeArrowheads="1"/>
          </p:cNvPicPr>
          <p:nvPr/>
        </p:nvPicPr>
        <p:blipFill>
          <a:blip r:embed="rId1"/>
          <a:srcRect/>
          <a:stretch>
            <a:fillRect/>
          </a:stretch>
        </p:blipFill>
        <p:spPr bwMode="auto">
          <a:xfrm>
            <a:off x="4284663" y="2219326"/>
            <a:ext cx="4679950" cy="4038600"/>
          </a:xfrm>
          <a:prstGeom prst="rect">
            <a:avLst/>
          </a:prstGeom>
          <a:noFill/>
        </p:spPr>
      </p:pic>
      <p:pic>
        <p:nvPicPr>
          <p:cNvPr id="71688" name="Picture 8" descr="photo"/>
          <p:cNvPicPr>
            <a:picLocks noChangeAspect="1" noChangeArrowheads="1"/>
          </p:cNvPicPr>
          <p:nvPr/>
        </p:nvPicPr>
        <p:blipFill>
          <a:blip r:embed="rId2"/>
          <a:srcRect/>
          <a:stretch>
            <a:fillRect/>
          </a:stretch>
        </p:blipFill>
        <p:spPr bwMode="auto">
          <a:xfrm>
            <a:off x="107950" y="3861436"/>
            <a:ext cx="3960813" cy="2847974"/>
          </a:xfrm>
          <a:prstGeom prst="rect">
            <a:avLst/>
          </a:prstGeom>
          <a:noFill/>
        </p:spPr>
      </p:pic>
      <p:pic>
        <p:nvPicPr>
          <p:cNvPr id="71689" name="Picture 9" descr="未命名"/>
          <p:cNvPicPr>
            <a:picLocks noChangeAspect="1" noChangeArrowheads="1"/>
          </p:cNvPicPr>
          <p:nvPr/>
        </p:nvPicPr>
        <p:blipFill>
          <a:blip r:embed="rId3"/>
          <a:srcRect/>
          <a:stretch>
            <a:fillRect/>
          </a:stretch>
        </p:blipFill>
        <p:spPr bwMode="auto">
          <a:xfrm>
            <a:off x="107950" y="1268730"/>
            <a:ext cx="4103688" cy="2516506"/>
          </a:xfrm>
          <a:prstGeom prst="rect">
            <a:avLst/>
          </a:prstGeom>
          <a:noFill/>
        </p:spPr>
      </p:pic>
      <p:sp>
        <p:nvSpPr>
          <p:cNvPr id="6" name="矩形 5"/>
          <p:cNvSpPr/>
          <p:nvPr/>
        </p:nvSpPr>
        <p:spPr>
          <a:xfrm>
            <a:off x="4284663" y="6257926"/>
            <a:ext cx="4679950" cy="620688"/>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658" name="標題 1"/>
          <p:cNvSpPr/>
          <p:nvPr/>
        </p:nvSpPr>
        <p:spPr bwMode="auto">
          <a:xfrm>
            <a:off x="5148064" y="448850"/>
            <a:ext cx="5854700" cy="603886"/>
          </a:xfrm>
          <a:prstGeom prst="rect">
            <a:avLst/>
          </a:prstGeom>
          <a:noFill/>
          <a:ln w="9525">
            <a:noFill/>
            <a:miter lim="800000"/>
          </a:ln>
        </p:spPr>
        <p:txBody>
          <a:bodyPr lIns="0" tIns="0" rIns="0" bIns="0"/>
          <a:lstStyle/>
          <a:p>
            <a:pPr eaLnBrk="0" hangingPunct="0">
              <a:lnSpc>
                <a:spcPts val="2390"/>
              </a:lnSpc>
            </a:pPr>
            <a:r>
              <a:rPr lang="zh-TW" altLang="en-US" sz="2400" b="1" dirty="0">
                <a:latin typeface="微軟正黑體" panose="020B0604030504040204" pitchFamily="34" charset="-120"/>
                <a:ea typeface="微軟正黑體" panose="020B0604030504040204" pitchFamily="34" charset="-120"/>
              </a:rPr>
              <a:t>太陽光電模組板強度不足</a:t>
            </a:r>
            <a:br>
              <a:rPr lang="zh-TW" altLang="en-US" sz="2400" b="1" dirty="0">
                <a:latin typeface="微軟正黑體" panose="020B0604030504040204" pitchFamily="34" charset="-120"/>
                <a:ea typeface="微軟正黑體" panose="020B0604030504040204" pitchFamily="34" charset="-120"/>
              </a:rPr>
            </a:br>
            <a:endParaRPr lang="zh-TW" altLang="en-US" sz="2400" b="1" dirty="0">
              <a:latin typeface="微軟正黑體" panose="020B0604030504040204" pitchFamily="34" charset="-120"/>
              <a:ea typeface="微軟正黑體" panose="020B0604030504040204" pitchFamily="34" charset="-120"/>
            </a:endParaRPr>
          </a:p>
        </p:txBody>
      </p:sp>
      <p:pic>
        <p:nvPicPr>
          <p:cNvPr id="70659" name="Picture 3" descr="IMG_20150808_144817"/>
          <p:cNvPicPr>
            <a:picLocks noChangeAspect="1" noChangeArrowheads="1"/>
          </p:cNvPicPr>
          <p:nvPr/>
        </p:nvPicPr>
        <p:blipFill>
          <a:blip r:embed="rId1"/>
          <a:srcRect/>
          <a:stretch>
            <a:fillRect/>
          </a:stretch>
        </p:blipFill>
        <p:spPr bwMode="auto">
          <a:xfrm>
            <a:off x="440262" y="980728"/>
            <a:ext cx="8452217" cy="5819628"/>
          </a:xfrm>
          <a:prstGeom prst="rect">
            <a:avLst/>
          </a:prstGeom>
          <a:noFill/>
        </p:spPr>
      </p:pic>
      <p:sp>
        <p:nvSpPr>
          <p:cNvPr id="4"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kumimoji="0" lang="zh-TW" altLang="en-US" sz="3200" b="1" dirty="0">
                <a:latin typeface="微軟正黑體" panose="020B0604030504040204" pitchFamily="34" charset="-120"/>
                <a:ea typeface="微軟正黑體" panose="020B0604030504040204" pitchFamily="34" charset="-120"/>
              </a:rPr>
              <a:t>颱風過後的太陽光電 </a:t>
            </a:r>
            <a:r>
              <a:rPr kumimoji="0" lang="en-US" altLang="zh-TW" sz="3200" b="1" dirty="0">
                <a:latin typeface="微軟正黑體" panose="020B0604030504040204" pitchFamily="34" charset="-120"/>
                <a:ea typeface="微軟正黑體" panose="020B0604030504040204" pitchFamily="34" charset="-120"/>
              </a:rPr>
              <a:t>. . .</a:t>
            </a:r>
            <a:br>
              <a:rPr kumimoji="0" lang="en-US" altLang="zh-TW" sz="3200" b="1" dirty="0">
                <a:latin typeface="微軟正黑體" panose="020B0604030504040204" pitchFamily="34" charset="-120"/>
                <a:ea typeface="微軟正黑體" panose="020B0604030504040204" pitchFamily="34" charset="-120"/>
              </a:rPr>
            </a:br>
            <a:endParaRPr lang="zh-TW" altLang="en-US" sz="32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0661" name="Picture 5" descr="IMG_20150808_142735"/>
          <p:cNvPicPr>
            <a:picLocks noChangeAspect="1" noChangeArrowheads="1"/>
          </p:cNvPicPr>
          <p:nvPr/>
        </p:nvPicPr>
        <p:blipFill>
          <a:blip r:embed="rId1"/>
          <a:srcRect/>
          <a:stretch>
            <a:fillRect/>
          </a:stretch>
        </p:blipFill>
        <p:spPr bwMode="auto">
          <a:xfrm>
            <a:off x="428897" y="1095376"/>
            <a:ext cx="8539880" cy="5762624"/>
          </a:xfrm>
          <a:prstGeom prst="rect">
            <a:avLst/>
          </a:prstGeom>
          <a:noFill/>
        </p:spPr>
      </p:pic>
      <p:sp>
        <p:nvSpPr>
          <p:cNvPr id="4" name="標題 1"/>
          <p:cNvSpPr/>
          <p:nvPr/>
        </p:nvSpPr>
        <p:spPr bwMode="auto">
          <a:xfrm>
            <a:off x="5148064" y="448850"/>
            <a:ext cx="5854700" cy="603886"/>
          </a:xfrm>
          <a:prstGeom prst="rect">
            <a:avLst/>
          </a:prstGeom>
          <a:noFill/>
          <a:ln w="9525">
            <a:noFill/>
            <a:miter lim="800000"/>
          </a:ln>
        </p:spPr>
        <p:txBody>
          <a:bodyPr lIns="0" tIns="0" rIns="0" bIns="0"/>
          <a:lstStyle/>
          <a:p>
            <a:pPr eaLnBrk="0" hangingPunct="0">
              <a:lnSpc>
                <a:spcPts val="2390"/>
              </a:lnSpc>
            </a:pPr>
            <a:r>
              <a:rPr lang="zh-TW" altLang="en-US" sz="2400" b="1" dirty="0">
                <a:latin typeface="微軟正黑體" panose="020B0604030504040204" pitchFamily="34" charset="-120"/>
                <a:ea typeface="微軟正黑體" panose="020B0604030504040204" pitchFamily="34" charset="-120"/>
              </a:rPr>
              <a:t>太陽光電模組板強度不足</a:t>
            </a:r>
            <a:br>
              <a:rPr lang="zh-TW" altLang="en-US" sz="2400" b="1" dirty="0">
                <a:latin typeface="微軟正黑體" panose="020B0604030504040204" pitchFamily="34" charset="-120"/>
                <a:ea typeface="微軟正黑體" panose="020B0604030504040204" pitchFamily="34" charset="-120"/>
              </a:rPr>
            </a:br>
            <a:endParaRPr lang="zh-TW" altLang="en-US" sz="2400" b="1" dirty="0">
              <a:latin typeface="微軟正黑體" panose="020B0604030504040204" pitchFamily="34" charset="-120"/>
              <a:ea typeface="微軟正黑體" panose="020B0604030504040204" pitchFamily="34" charset="-120"/>
            </a:endParaRPr>
          </a:p>
        </p:txBody>
      </p:sp>
      <p:sp>
        <p:nvSpPr>
          <p:cNvPr id="5"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kumimoji="0" lang="zh-TW" altLang="en-US" sz="3200" b="1" dirty="0">
                <a:latin typeface="微軟正黑體" panose="020B0604030504040204" pitchFamily="34" charset="-120"/>
                <a:ea typeface="微軟正黑體" panose="020B0604030504040204" pitchFamily="34" charset="-120"/>
              </a:rPr>
              <a:t>颱風過後的太陽光電 </a:t>
            </a:r>
            <a:r>
              <a:rPr kumimoji="0" lang="en-US" altLang="zh-TW" sz="3200" b="1" dirty="0">
                <a:latin typeface="微軟正黑體" panose="020B0604030504040204" pitchFamily="34" charset="-120"/>
                <a:ea typeface="微軟正黑體" panose="020B0604030504040204" pitchFamily="34" charset="-120"/>
              </a:rPr>
              <a:t>. . .</a:t>
            </a:r>
            <a:br>
              <a:rPr kumimoji="0" lang="en-US" altLang="zh-TW" sz="3200" b="1" dirty="0">
                <a:latin typeface="微軟正黑體" panose="020B0604030504040204" pitchFamily="34" charset="-120"/>
                <a:ea typeface="微軟正黑體" panose="020B0604030504040204" pitchFamily="34" charset="-120"/>
              </a:rPr>
            </a:br>
            <a:endParaRPr lang="zh-TW" altLang="en-US" sz="32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0660" name="Picture 4" descr="IMG_20150808_144853"/>
          <p:cNvPicPr>
            <a:picLocks noChangeAspect="1" noChangeArrowheads="1"/>
          </p:cNvPicPr>
          <p:nvPr/>
        </p:nvPicPr>
        <p:blipFill>
          <a:blip r:embed="rId1"/>
          <a:srcRect/>
          <a:stretch>
            <a:fillRect/>
          </a:stretch>
        </p:blipFill>
        <p:spPr bwMode="auto">
          <a:xfrm>
            <a:off x="395288" y="1095489"/>
            <a:ext cx="4218826" cy="3161267"/>
          </a:xfrm>
          <a:prstGeom prst="rect">
            <a:avLst/>
          </a:prstGeom>
          <a:noFill/>
        </p:spPr>
      </p:pic>
      <p:pic>
        <p:nvPicPr>
          <p:cNvPr id="70663" name="Picture 7" descr="933-8-4"/>
          <p:cNvPicPr>
            <a:picLocks noChangeAspect="1" noChangeArrowheads="1"/>
          </p:cNvPicPr>
          <p:nvPr/>
        </p:nvPicPr>
        <p:blipFill>
          <a:blip r:embed="rId2"/>
          <a:srcRect/>
          <a:stretch>
            <a:fillRect/>
          </a:stretch>
        </p:blipFill>
        <p:spPr bwMode="auto">
          <a:xfrm>
            <a:off x="4614114" y="3347649"/>
            <a:ext cx="4321332" cy="3465727"/>
          </a:xfrm>
          <a:prstGeom prst="rect">
            <a:avLst/>
          </a:prstGeom>
          <a:noFill/>
        </p:spPr>
      </p:pic>
      <p:sp>
        <p:nvSpPr>
          <p:cNvPr id="5" name="標題 1"/>
          <p:cNvSpPr/>
          <p:nvPr/>
        </p:nvSpPr>
        <p:spPr bwMode="auto">
          <a:xfrm>
            <a:off x="5148064" y="448850"/>
            <a:ext cx="5854700" cy="603886"/>
          </a:xfrm>
          <a:prstGeom prst="rect">
            <a:avLst/>
          </a:prstGeom>
          <a:noFill/>
          <a:ln w="9525">
            <a:noFill/>
            <a:miter lim="800000"/>
          </a:ln>
        </p:spPr>
        <p:txBody>
          <a:bodyPr lIns="0" tIns="0" rIns="0" bIns="0"/>
          <a:lstStyle/>
          <a:p>
            <a:pPr eaLnBrk="0" hangingPunct="0">
              <a:lnSpc>
                <a:spcPts val="2390"/>
              </a:lnSpc>
            </a:pPr>
            <a:r>
              <a:rPr lang="zh-TW" altLang="en-US" sz="2400" b="1" dirty="0">
                <a:latin typeface="微軟正黑體" panose="020B0604030504040204" pitchFamily="34" charset="-120"/>
                <a:ea typeface="微軟正黑體" panose="020B0604030504040204" pitchFamily="34" charset="-120"/>
              </a:rPr>
              <a:t>太陽光電模組板強度不足</a:t>
            </a:r>
            <a:br>
              <a:rPr lang="zh-TW" altLang="en-US" sz="2400" b="1" dirty="0">
                <a:latin typeface="微軟正黑體" panose="020B0604030504040204" pitchFamily="34" charset="-120"/>
                <a:ea typeface="微軟正黑體" panose="020B0604030504040204" pitchFamily="34" charset="-120"/>
              </a:rPr>
            </a:br>
            <a:endParaRPr lang="zh-TW" altLang="en-US" sz="2400" b="1" dirty="0">
              <a:latin typeface="微軟正黑體" panose="020B0604030504040204" pitchFamily="34" charset="-120"/>
              <a:ea typeface="微軟正黑體" panose="020B0604030504040204" pitchFamily="34" charset="-120"/>
            </a:endParaRPr>
          </a:p>
        </p:txBody>
      </p:sp>
      <p:sp>
        <p:nvSpPr>
          <p:cNvPr id="6"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kumimoji="0" lang="zh-TW" altLang="en-US" sz="3200" b="1" dirty="0">
                <a:latin typeface="微軟正黑體" panose="020B0604030504040204" pitchFamily="34" charset="-120"/>
                <a:ea typeface="微軟正黑體" panose="020B0604030504040204" pitchFamily="34" charset="-120"/>
              </a:rPr>
              <a:t>颱風過後的太陽光電 </a:t>
            </a:r>
            <a:r>
              <a:rPr kumimoji="0" lang="en-US" altLang="zh-TW" sz="3200" b="1" dirty="0">
                <a:latin typeface="微軟正黑體" panose="020B0604030504040204" pitchFamily="34" charset="-120"/>
                <a:ea typeface="微軟正黑體" panose="020B0604030504040204" pitchFamily="34" charset="-120"/>
              </a:rPr>
              <a:t>. . .</a:t>
            </a:r>
            <a:br>
              <a:rPr kumimoji="0" lang="en-US" altLang="zh-TW" sz="3200" b="1" dirty="0">
                <a:latin typeface="微軟正黑體" panose="020B0604030504040204" pitchFamily="34" charset="-120"/>
                <a:ea typeface="微軟正黑體" panose="020B0604030504040204" pitchFamily="34" charset="-120"/>
              </a:rPr>
            </a:br>
            <a:endParaRPr lang="zh-TW" altLang="en-US" sz="32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lang="zh-TW" altLang="en-US" sz="3200" b="1">
                <a:latin typeface="微軟正黑體" panose="020B0604030504040204" pitchFamily="34" charset="-120"/>
                <a:ea typeface="微軟正黑體" panose="020B0604030504040204" pitchFamily="34" charset="-120"/>
              </a:rPr>
              <a:t>太陽光電模組板型錄</a:t>
            </a:r>
            <a:br>
              <a:rPr lang="zh-TW" altLang="en-US" sz="3200" b="1">
                <a:latin typeface="微軟正黑體" panose="020B0604030504040204" pitchFamily="34" charset="-120"/>
                <a:ea typeface="微軟正黑體" panose="020B0604030504040204" pitchFamily="34" charset="-120"/>
              </a:rPr>
            </a:br>
            <a:endParaRPr lang="zh-TW" altLang="en-US" sz="3200" b="1">
              <a:latin typeface="微軟正黑體" panose="020B0604030504040204" pitchFamily="34" charset="-120"/>
              <a:ea typeface="微軟正黑體" panose="020B0604030504040204" pitchFamily="34" charset="-120"/>
            </a:endParaRPr>
          </a:p>
        </p:txBody>
      </p:sp>
      <p:pic>
        <p:nvPicPr>
          <p:cNvPr id="66568" name="Picture 8" descr="SEC-6P-60-3BB Series(Standard)_頁面_1"/>
          <p:cNvPicPr>
            <a:picLocks noChangeAspect="1" noChangeArrowheads="1"/>
          </p:cNvPicPr>
          <p:nvPr/>
        </p:nvPicPr>
        <p:blipFill>
          <a:blip r:embed="rId1"/>
          <a:srcRect/>
          <a:stretch>
            <a:fillRect/>
          </a:stretch>
        </p:blipFill>
        <p:spPr bwMode="auto">
          <a:xfrm>
            <a:off x="684214" y="1354456"/>
            <a:ext cx="3673475" cy="5231130"/>
          </a:xfrm>
          <a:prstGeom prst="rect">
            <a:avLst/>
          </a:prstGeom>
          <a:noFill/>
        </p:spPr>
      </p:pic>
      <p:pic>
        <p:nvPicPr>
          <p:cNvPr id="66569" name="Picture 9" descr="SEC-6P-60-3BB Series(Standard)_頁面_2"/>
          <p:cNvPicPr>
            <a:picLocks noChangeAspect="1" noChangeArrowheads="1"/>
          </p:cNvPicPr>
          <p:nvPr/>
        </p:nvPicPr>
        <p:blipFill>
          <a:blip r:embed="rId2"/>
          <a:srcRect/>
          <a:stretch>
            <a:fillRect/>
          </a:stretch>
        </p:blipFill>
        <p:spPr bwMode="auto">
          <a:xfrm>
            <a:off x="4572001" y="1354456"/>
            <a:ext cx="3827463" cy="5330190"/>
          </a:xfrm>
          <a:prstGeom prst="rect">
            <a:avLst/>
          </a:prstGeom>
          <a:noFill/>
        </p:spPr>
      </p:pic>
      <p:sp>
        <p:nvSpPr>
          <p:cNvPr id="66572" name="Rectangle 12"/>
          <p:cNvSpPr>
            <a:spLocks noChangeArrowheads="1"/>
          </p:cNvSpPr>
          <p:nvPr/>
        </p:nvSpPr>
        <p:spPr bwMode="auto">
          <a:xfrm>
            <a:off x="684214" y="5156836"/>
            <a:ext cx="935037" cy="171450"/>
          </a:xfrm>
          <a:prstGeom prst="rect">
            <a:avLst/>
          </a:prstGeom>
          <a:noFill/>
          <a:ln w="19050">
            <a:solidFill>
              <a:srgbClr val="FF0000"/>
            </a:solidFill>
            <a:miter lim="800000"/>
          </a:ln>
          <a:effectLst/>
        </p:spPr>
        <p:txBody>
          <a:bodyPr wrap="none" anchor="ctr"/>
          <a:lstStyle/>
          <a:p>
            <a:endParaRPr lang="zh-TW" altLang="en-US"/>
          </a:p>
        </p:txBody>
      </p:sp>
      <p:sp>
        <p:nvSpPr>
          <p:cNvPr id="66573" name="Rectangle 13"/>
          <p:cNvSpPr>
            <a:spLocks noChangeArrowheads="1"/>
          </p:cNvSpPr>
          <p:nvPr/>
        </p:nvSpPr>
        <p:spPr bwMode="auto">
          <a:xfrm>
            <a:off x="6300789" y="3773806"/>
            <a:ext cx="574675" cy="1209674"/>
          </a:xfrm>
          <a:prstGeom prst="rect">
            <a:avLst/>
          </a:prstGeom>
          <a:noFill/>
          <a:ln w="19050">
            <a:solidFill>
              <a:srgbClr val="FF0000"/>
            </a:solidFill>
            <a:miter lim="800000"/>
          </a:ln>
          <a:effectLst/>
        </p:spPr>
        <p:txBody>
          <a:bodyPr wrap="none" anchor="ctr"/>
          <a:lstStyle/>
          <a:p>
            <a:endParaRPr lang="zh-TW" altLang="en-US"/>
          </a:p>
        </p:txBody>
      </p:sp>
      <p:sp>
        <p:nvSpPr>
          <p:cNvPr id="66574" name="Rectangle 14"/>
          <p:cNvSpPr>
            <a:spLocks noChangeArrowheads="1"/>
          </p:cNvSpPr>
          <p:nvPr/>
        </p:nvSpPr>
        <p:spPr bwMode="auto">
          <a:xfrm>
            <a:off x="6948489" y="4293871"/>
            <a:ext cx="1368425" cy="430530"/>
          </a:xfrm>
          <a:prstGeom prst="rect">
            <a:avLst/>
          </a:prstGeom>
          <a:noFill/>
          <a:ln w="19050">
            <a:solidFill>
              <a:srgbClr val="FF0000"/>
            </a:solidFill>
            <a:miter lim="800000"/>
          </a:ln>
          <a:effectLst/>
        </p:spPr>
        <p:txBody>
          <a:bodyPr wrap="none" anchor="ctr"/>
          <a:lstStyle/>
          <a:p>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lang="zh-TW" altLang="en-US" sz="3200" b="1">
                <a:latin typeface="微軟正黑體" panose="020B0604030504040204" pitchFamily="34" charset="-120"/>
                <a:ea typeface="微軟正黑體" panose="020B0604030504040204" pitchFamily="34" charset="-120"/>
              </a:rPr>
              <a:t>太陽光電模組板認證</a:t>
            </a:r>
            <a:br>
              <a:rPr lang="zh-TW" altLang="en-US" sz="3200" b="1">
                <a:latin typeface="微軟正黑體" panose="020B0604030504040204" pitchFamily="34" charset="-120"/>
                <a:ea typeface="微軟正黑體" panose="020B0604030504040204" pitchFamily="34" charset="-120"/>
              </a:rPr>
            </a:br>
            <a:endParaRPr lang="zh-TW" altLang="en-US" sz="3200" b="1">
              <a:latin typeface="微軟正黑體" panose="020B0604030504040204" pitchFamily="34" charset="-120"/>
              <a:ea typeface="微軟正黑體" panose="020B0604030504040204" pitchFamily="34" charset="-120"/>
            </a:endParaRPr>
          </a:p>
        </p:txBody>
      </p:sp>
      <p:pic>
        <p:nvPicPr>
          <p:cNvPr id="67589" name="Picture 5" descr="IEC 61215機械負荷測試內容"/>
          <p:cNvPicPr>
            <a:picLocks noChangeAspect="1" noChangeArrowheads="1"/>
          </p:cNvPicPr>
          <p:nvPr/>
        </p:nvPicPr>
        <p:blipFill>
          <a:blip r:embed="rId1"/>
          <a:srcRect/>
          <a:stretch>
            <a:fillRect/>
          </a:stretch>
        </p:blipFill>
        <p:spPr bwMode="auto">
          <a:xfrm>
            <a:off x="827088" y="1613536"/>
            <a:ext cx="7345362" cy="4570094"/>
          </a:xfrm>
          <a:prstGeom prst="rect">
            <a:avLst/>
          </a:prstGeom>
          <a:noFill/>
        </p:spPr>
      </p:pic>
      <p:sp>
        <p:nvSpPr>
          <p:cNvPr id="67590" name="Rectangle 6"/>
          <p:cNvSpPr>
            <a:spLocks noChangeArrowheads="1"/>
          </p:cNvSpPr>
          <p:nvPr/>
        </p:nvSpPr>
        <p:spPr bwMode="auto">
          <a:xfrm>
            <a:off x="827088" y="5503546"/>
            <a:ext cx="6985000" cy="691514"/>
          </a:xfrm>
          <a:prstGeom prst="rect">
            <a:avLst/>
          </a:prstGeom>
          <a:noFill/>
          <a:ln w="19050">
            <a:solidFill>
              <a:srgbClr val="FF0000"/>
            </a:solidFill>
            <a:miter lim="800000"/>
          </a:ln>
          <a:effectLst/>
        </p:spPr>
        <p:txBody>
          <a:bodyPr wrap="none" anchor="ctr"/>
          <a:lstStyle/>
          <a:p>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lang="zh-TW" altLang="en-US" sz="3200" b="1">
                <a:latin typeface="微軟正黑體" panose="020B0604030504040204" pitchFamily="34" charset="-120"/>
                <a:ea typeface="微軟正黑體" panose="020B0604030504040204" pitchFamily="34" charset="-120"/>
              </a:rPr>
              <a:t>太陽光電模組板型錄</a:t>
            </a:r>
            <a:br>
              <a:rPr lang="zh-TW" altLang="en-US" sz="3200" b="1">
                <a:latin typeface="微軟正黑體" panose="020B0604030504040204" pitchFamily="34" charset="-120"/>
                <a:ea typeface="微軟正黑體" panose="020B0604030504040204" pitchFamily="34" charset="-120"/>
              </a:rPr>
            </a:br>
            <a:endParaRPr lang="zh-TW" altLang="en-US" sz="3200" b="1">
              <a:latin typeface="微軟正黑體" panose="020B0604030504040204" pitchFamily="34" charset="-120"/>
              <a:ea typeface="微軟正黑體" panose="020B0604030504040204" pitchFamily="34" charset="-120"/>
            </a:endParaRPr>
          </a:p>
        </p:txBody>
      </p:sp>
      <p:pic>
        <p:nvPicPr>
          <p:cNvPr id="69637" name="Picture 5" descr="66579_風速風壓對照表"/>
          <p:cNvPicPr>
            <a:picLocks noChangeAspect="1" noChangeArrowheads="1"/>
          </p:cNvPicPr>
          <p:nvPr/>
        </p:nvPicPr>
        <p:blipFill>
          <a:blip r:embed="rId1"/>
          <a:srcRect/>
          <a:stretch>
            <a:fillRect/>
          </a:stretch>
        </p:blipFill>
        <p:spPr bwMode="auto">
          <a:xfrm>
            <a:off x="6156325" y="1527811"/>
            <a:ext cx="2954338" cy="4926330"/>
          </a:xfrm>
          <a:prstGeom prst="rect">
            <a:avLst/>
          </a:prstGeom>
          <a:noFill/>
        </p:spPr>
      </p:pic>
      <p:pic>
        <p:nvPicPr>
          <p:cNvPr id="69638" name="Picture 6" descr="中央氣象局資料蘇迪勒颱風風速資料"/>
          <p:cNvPicPr>
            <a:picLocks noChangeAspect="1" noChangeArrowheads="1"/>
          </p:cNvPicPr>
          <p:nvPr/>
        </p:nvPicPr>
        <p:blipFill>
          <a:blip r:embed="rId2"/>
          <a:srcRect/>
          <a:stretch>
            <a:fillRect/>
          </a:stretch>
        </p:blipFill>
        <p:spPr bwMode="auto">
          <a:xfrm>
            <a:off x="107951" y="1786891"/>
            <a:ext cx="6048375" cy="4781550"/>
          </a:xfrm>
          <a:prstGeom prst="rect">
            <a:avLst/>
          </a:prstGeom>
          <a:noFill/>
        </p:spPr>
      </p:pic>
      <p:sp>
        <p:nvSpPr>
          <p:cNvPr id="69640" name="Rectangle 8"/>
          <p:cNvSpPr>
            <a:spLocks noChangeArrowheads="1"/>
          </p:cNvSpPr>
          <p:nvPr/>
        </p:nvSpPr>
        <p:spPr bwMode="auto">
          <a:xfrm>
            <a:off x="6659564" y="4638676"/>
            <a:ext cx="2376487" cy="259080"/>
          </a:xfrm>
          <a:prstGeom prst="rect">
            <a:avLst/>
          </a:prstGeom>
          <a:noFill/>
          <a:ln w="19050">
            <a:solidFill>
              <a:srgbClr val="FF0000"/>
            </a:solidFill>
            <a:miter lim="800000"/>
          </a:ln>
          <a:effectLst/>
        </p:spPr>
        <p:txBody>
          <a:bodyPr wrap="none" anchor="ctr"/>
          <a:lstStyle/>
          <a:p>
            <a:endParaRPr lang="zh-TW" altLang="en-US"/>
          </a:p>
        </p:txBody>
      </p:sp>
      <p:sp>
        <p:nvSpPr>
          <p:cNvPr id="69641" name="Line 9"/>
          <p:cNvSpPr>
            <a:spLocks noChangeShapeType="1"/>
          </p:cNvSpPr>
          <p:nvPr/>
        </p:nvSpPr>
        <p:spPr bwMode="auto">
          <a:xfrm>
            <a:off x="539750" y="4638676"/>
            <a:ext cx="5545138" cy="0"/>
          </a:xfrm>
          <a:prstGeom prst="line">
            <a:avLst/>
          </a:prstGeom>
          <a:noFill/>
          <a:ln w="19050">
            <a:solidFill>
              <a:srgbClr val="FF0000"/>
            </a:solidFill>
            <a:round/>
          </a:ln>
          <a:effectLst/>
        </p:spPr>
        <p:txBody>
          <a:bodyPr/>
          <a:lstStyle/>
          <a:p>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586866"/>
            <a:ext cx="8686800" cy="1400383"/>
          </a:xfrm>
          <a:prstGeom prst="rect">
            <a:avLst/>
          </a:prstGeom>
        </p:spPr>
        <p:txBody>
          <a:bodyPr wrap="square">
            <a:spAutoFit/>
          </a:bodyPr>
          <a:lstStyle/>
          <a:p>
            <a:pPr marL="847725" lvl="1" indent="-457200">
              <a:spcAft>
                <a:spcPts val="600"/>
              </a:spcAft>
              <a:buClr>
                <a:srgbClr val="FFC000"/>
              </a:buClr>
              <a:buFont typeface="Wingdings" panose="05000000000000000000" pitchFamily="2" charset="2"/>
              <a:buChar char="ü"/>
            </a:pPr>
            <a:r>
              <a:rPr lang="zh-TW" altLang="en-US" sz="2000" dirty="0" smtClean="0">
                <a:latin typeface="微軟正黑體" panose="020B0604030504040204" pitchFamily="34" charset="-120"/>
                <a:ea typeface="微軟正黑體" panose="020B0604030504040204" pitchFamily="34" charset="-120"/>
              </a:rPr>
              <a:t>若設置</a:t>
            </a:r>
            <a:r>
              <a:rPr lang="zh-TW" altLang="en-US" sz="2000" dirty="0">
                <a:latin typeface="微軟正黑體" panose="020B0604030504040204" pitchFamily="34" charset="-120"/>
                <a:ea typeface="微軟正黑體" panose="020B0604030504040204" pitchFamily="34" charset="-120"/>
              </a:rPr>
              <a:t>太陽光電發電系統於高樓層處時，結構設計應大幅提高安全係數，在模組安裝固定時採用上壓下鎖的方式進行，並增加導流板，或採用一些抗風級距較高的模組板。</a:t>
            </a:r>
            <a:endParaRPr lang="zh-TW" altLang="en-US" sz="2000" dirty="0">
              <a:latin typeface="微軟正黑體" panose="020B0604030504040204" pitchFamily="34" charset="-120"/>
              <a:ea typeface="微軟正黑體" panose="020B0604030504040204" pitchFamily="34" charset="-120"/>
            </a:endParaRPr>
          </a:p>
          <a:p>
            <a:pPr marL="847725" lvl="1" indent="-457200">
              <a:spcAft>
                <a:spcPts val="600"/>
              </a:spcAft>
              <a:buClr>
                <a:srgbClr val="FFC000"/>
              </a:buClr>
              <a:buFont typeface="Wingdings" panose="05000000000000000000" pitchFamily="2" charset="2"/>
              <a:buChar char="ü"/>
            </a:pPr>
            <a:r>
              <a:rPr lang="zh-TW" altLang="en-US" sz="2000" dirty="0" smtClean="0">
                <a:latin typeface="微軟正黑體" panose="020B0604030504040204" pitchFamily="34" charset="-120"/>
                <a:ea typeface="微軟正黑體" panose="020B0604030504040204" pitchFamily="34" charset="-120"/>
                <a:sym typeface="Calibri" panose="020F0502020204030204" charset="0"/>
              </a:rPr>
              <a:t>與建築師、</a:t>
            </a:r>
            <a:r>
              <a:rPr lang="zh-TW" altLang="en-US" sz="2000" dirty="0">
                <a:latin typeface="微軟正黑體" panose="020B0604030504040204" pitchFamily="34" charset="-120"/>
                <a:ea typeface="微軟正黑體" panose="020B0604030504040204" pitchFamily="34" charset="-120"/>
                <a:sym typeface="Calibri" panose="020F0502020204030204" charset="0"/>
              </a:rPr>
              <a:t>結構與機電</a:t>
            </a:r>
            <a:r>
              <a:rPr lang="zh-TW" altLang="en-US" sz="2000" dirty="0" smtClean="0">
                <a:latin typeface="微軟正黑體" panose="020B0604030504040204" pitchFamily="34" charset="-120"/>
                <a:ea typeface="微軟正黑體" panose="020B0604030504040204" pitchFamily="34" charset="-120"/>
                <a:sym typeface="Calibri" panose="020F0502020204030204" charset="0"/>
              </a:rPr>
              <a:t>技師詳細溝通及規劃。</a:t>
            </a:r>
            <a:endParaRPr lang="en-US" altLang="zh-TW" sz="2000" dirty="0">
              <a:latin typeface="微軟正黑體" panose="020B0604030504040204" pitchFamily="34" charset="-120"/>
              <a:ea typeface="微軟正黑體" panose="020B0604030504040204" pitchFamily="34" charset="-120"/>
              <a:sym typeface="Calibri" panose="020F0502020204030204" charset="0"/>
            </a:endParaRPr>
          </a:p>
        </p:txBody>
      </p:sp>
      <p:sp>
        <p:nvSpPr>
          <p:cNvPr id="5" name="矩形 4"/>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p:nvPr/>
        </p:nvSpPr>
        <p:spPr bwMode="auto">
          <a:xfrm>
            <a:off x="5148064" y="448850"/>
            <a:ext cx="5854700" cy="603886"/>
          </a:xfrm>
          <a:prstGeom prst="rect">
            <a:avLst/>
          </a:prstGeom>
          <a:noFill/>
          <a:ln w="9525">
            <a:noFill/>
            <a:miter lim="800000"/>
          </a:ln>
        </p:spPr>
        <p:txBody>
          <a:bodyPr lIns="0" tIns="0" rIns="0" bIns="0"/>
          <a:lstStyle/>
          <a:p>
            <a:pPr eaLnBrk="0" hangingPunct="0">
              <a:lnSpc>
                <a:spcPts val="2390"/>
              </a:lnSpc>
            </a:pPr>
            <a:r>
              <a:rPr lang="zh-TW" altLang="en-US" sz="2400" b="1" dirty="0" smtClean="0">
                <a:latin typeface="微軟正黑體" panose="020B0604030504040204" pitchFamily="34" charset="-120"/>
                <a:ea typeface="微軟正黑體" panose="020B0604030504040204" pitchFamily="34" charset="-120"/>
              </a:rPr>
              <a:t>改善建議</a:t>
            </a:r>
            <a:endParaRPr lang="zh-TW" altLang="en-US" sz="2400" b="1" dirty="0">
              <a:latin typeface="微軟正黑體" panose="020B0604030504040204" pitchFamily="34" charset="-120"/>
              <a:ea typeface="微軟正黑體" panose="020B0604030504040204" pitchFamily="34" charset="-120"/>
            </a:endParaRPr>
          </a:p>
        </p:txBody>
      </p:sp>
      <p:sp>
        <p:nvSpPr>
          <p:cNvPr id="7" name="標題 1"/>
          <p:cNvSpPr/>
          <p:nvPr/>
        </p:nvSpPr>
        <p:spPr bwMode="auto">
          <a:xfrm>
            <a:off x="395288" y="491490"/>
            <a:ext cx="5854700" cy="603886"/>
          </a:xfrm>
          <a:prstGeom prst="rect">
            <a:avLst/>
          </a:prstGeom>
          <a:noFill/>
          <a:ln w="9525">
            <a:noFill/>
            <a:miter lim="800000"/>
          </a:ln>
        </p:spPr>
        <p:txBody>
          <a:bodyPr lIns="0" tIns="0" rIns="0" bIns="0"/>
          <a:lstStyle/>
          <a:p>
            <a:pPr eaLnBrk="0" hangingPunct="0">
              <a:lnSpc>
                <a:spcPts val="2390"/>
              </a:lnSpc>
            </a:pPr>
            <a:r>
              <a:rPr kumimoji="0" lang="zh-TW" altLang="en-US" sz="3200" b="1" dirty="0">
                <a:latin typeface="微軟正黑體" panose="020B0604030504040204" pitchFamily="34" charset="-120"/>
                <a:ea typeface="微軟正黑體" panose="020B0604030504040204" pitchFamily="34" charset="-120"/>
              </a:rPr>
              <a:t>颱風過後的太陽光電 </a:t>
            </a:r>
            <a:r>
              <a:rPr kumimoji="0" lang="en-US" altLang="zh-TW" sz="3200" b="1" dirty="0">
                <a:latin typeface="微軟正黑體" panose="020B0604030504040204" pitchFamily="34" charset="-120"/>
                <a:ea typeface="微軟正黑體" panose="020B0604030504040204" pitchFamily="34" charset="-120"/>
              </a:rPr>
              <a:t>. . .</a:t>
            </a:r>
            <a:br>
              <a:rPr kumimoji="0" lang="en-US" altLang="zh-TW" sz="3200" b="1" dirty="0">
                <a:latin typeface="微軟正黑體" panose="020B0604030504040204" pitchFamily="34" charset="-120"/>
                <a:ea typeface="微軟正黑體" panose="020B0604030504040204" pitchFamily="34" charset="-120"/>
              </a:rPr>
            </a:br>
            <a:endParaRPr lang="zh-TW" altLang="en-US" sz="32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圖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520" y="332656"/>
            <a:ext cx="8640960" cy="6263640"/>
          </a:xfrm>
          <a:prstGeom prst="rect">
            <a:avLst/>
          </a:prstGeom>
        </p:spPr>
      </p:pic>
      <p:sp>
        <p:nvSpPr>
          <p:cNvPr id="3" name="矩形 2"/>
          <p:cNvSpPr/>
          <p:nvPr/>
        </p:nvSpPr>
        <p:spPr>
          <a:xfrm>
            <a:off x="6300192" y="3861048"/>
            <a:ext cx="2376264" cy="1512168"/>
          </a:xfrm>
          <a:prstGeom prst="rect">
            <a:avLst/>
          </a:prstGeom>
          <a:noFill/>
          <a:ln w="76200">
            <a:solidFill>
              <a:srgbClr val="99CC00"/>
            </a:solidFill>
            <a:prstDash val="sysDash"/>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528764" y="2133600"/>
            <a:ext cx="4122737" cy="1470660"/>
          </a:xfrm>
        </p:spPr>
        <p:txBody>
          <a:bodyPr lIns="76136" tIns="38071" rIns="76136" bIns="38071"/>
          <a:lstStyle/>
          <a:p>
            <a:pPr algn="dist" defTabSz="761365">
              <a:defRPr/>
            </a:pPr>
            <a:r>
              <a:rPr lang="zh-TW" altLang="en-US" sz="2975" b="1" dirty="0">
                <a:solidFill>
                  <a:srgbClr val="FF9900"/>
                </a:solidFill>
                <a:ea typeface="微軟正黑體" panose="020B0604030504040204" pitchFamily="34" charset="-120"/>
              </a:rPr>
              <a:t>案例分享</a:t>
            </a:r>
            <a:endParaRPr lang="zh-TW" altLang="en-US" sz="2975" b="1" dirty="0">
              <a:solidFill>
                <a:srgbClr val="FF9900"/>
              </a:solidFill>
              <a:ea typeface="微軟正黑體" panose="020B0604030504040204" pitchFamily="34" charset="-120"/>
            </a:endParaRPr>
          </a:p>
        </p:txBody>
      </p:sp>
      <p:pic>
        <p:nvPicPr>
          <p:cNvPr id="53250" name="Picture 3" descr="ANd9GcRuCq0yZ48jL_oGxURvyC_t-hbOfzX1V5degD7w14dn8a9ZFCxPzg"/>
          <p:cNvPicPr>
            <a:picLocks noChangeAspect="1" noChangeArrowheads="1"/>
          </p:cNvPicPr>
          <p:nvPr/>
        </p:nvPicPr>
        <p:blipFill>
          <a:blip r:embed="rId1"/>
          <a:srcRect/>
          <a:stretch>
            <a:fillRect/>
          </a:stretch>
        </p:blipFill>
        <p:spPr bwMode="auto">
          <a:xfrm>
            <a:off x="6311900" y="1617346"/>
            <a:ext cx="1270000" cy="1524000"/>
          </a:xfrm>
          <a:prstGeom prst="rect">
            <a:avLst/>
          </a:prstGeom>
          <a:noFill/>
          <a:ln w="9525">
            <a:noFill/>
            <a:miter lim="800000"/>
            <a:headEnd/>
            <a:tailEnd/>
          </a:ln>
        </p:spPr>
      </p:pic>
      <p:grpSp>
        <p:nvGrpSpPr>
          <p:cNvPr id="53251" name="Group 4"/>
          <p:cNvGrpSpPr/>
          <p:nvPr/>
        </p:nvGrpSpPr>
        <p:grpSpPr bwMode="auto">
          <a:xfrm>
            <a:off x="7064375" y="6368416"/>
            <a:ext cx="1047750" cy="410164"/>
            <a:chOff x="4129" y="111"/>
            <a:chExt cx="792" cy="258"/>
          </a:xfrm>
        </p:grpSpPr>
        <p:pic>
          <p:nvPicPr>
            <p:cNvPr id="53255" name="Picture 5"/>
            <p:cNvPicPr>
              <a:picLocks noChangeAspect="1" noChangeArrowheads="1"/>
            </p:cNvPicPr>
            <p:nvPr/>
          </p:nvPicPr>
          <p:blipFill>
            <a:blip r:embed="rId2"/>
            <a:srcRect/>
            <a:stretch>
              <a:fillRect/>
            </a:stretch>
          </p:blipFill>
          <p:spPr bwMode="auto">
            <a:xfrm>
              <a:off x="4205" y="146"/>
              <a:ext cx="193" cy="174"/>
            </a:xfrm>
            <a:prstGeom prst="rect">
              <a:avLst/>
            </a:prstGeom>
            <a:noFill/>
            <a:ln w="9525">
              <a:noFill/>
              <a:miter lim="800000"/>
              <a:headEnd/>
              <a:tailEnd/>
            </a:ln>
          </p:spPr>
        </p:pic>
        <p:sp>
          <p:nvSpPr>
            <p:cNvPr id="4105" name="Rectangle 11"/>
            <p:cNvSpPr>
              <a:spLocks noChangeArrowheads="1"/>
            </p:cNvSpPr>
            <p:nvPr/>
          </p:nvSpPr>
          <p:spPr bwMode="auto">
            <a:xfrm>
              <a:off x="4381" y="111"/>
              <a:ext cx="540" cy="224"/>
            </a:xfrm>
            <a:prstGeom prst="rect">
              <a:avLst/>
            </a:prstGeom>
            <a:noFill/>
            <a:ln>
              <a:noFill/>
            </a:ln>
          </p:spPr>
          <p:txBody>
            <a:bodyPr wrap="none" lIns="54329" tIns="27164" rIns="54329" bIns="27164" anchor="ctr"/>
            <a:lstStyle>
              <a:lvl1pPr defTabSz="1279525">
                <a:spcBef>
                  <a:spcPct val="20000"/>
                </a:spcBef>
                <a:buChar char="•"/>
                <a:defRPr kumimoji="1" sz="4500">
                  <a:solidFill>
                    <a:schemeClr val="tx1"/>
                  </a:solidFill>
                  <a:latin typeface="Arial" panose="020B0604020202020204" pitchFamily="34" charset="0"/>
                  <a:ea typeface="新細明體" panose="02020500000000000000" charset="-120"/>
                </a:defRPr>
              </a:lvl1pPr>
              <a:lvl2pPr marL="742950" indent="-285750" defTabSz="1279525">
                <a:spcBef>
                  <a:spcPct val="20000"/>
                </a:spcBef>
                <a:buChar char="–"/>
                <a:defRPr kumimoji="1" sz="3900">
                  <a:solidFill>
                    <a:schemeClr val="tx1"/>
                  </a:solidFill>
                  <a:latin typeface="Arial" panose="020B0604020202020204" pitchFamily="34" charset="0"/>
                  <a:ea typeface="新細明體" panose="02020500000000000000" charset="-120"/>
                </a:defRPr>
              </a:lvl2pPr>
              <a:lvl3pPr marL="1143000" indent="-230505" defTabSz="1279525">
                <a:spcBef>
                  <a:spcPct val="20000"/>
                </a:spcBef>
                <a:buChar char="•"/>
                <a:defRPr kumimoji="1" sz="3400">
                  <a:solidFill>
                    <a:schemeClr val="tx1"/>
                  </a:solidFill>
                  <a:latin typeface="Arial" panose="020B0604020202020204" pitchFamily="34" charset="0"/>
                  <a:ea typeface="新細明體" panose="02020500000000000000" charset="-120"/>
                </a:defRPr>
              </a:lvl3pPr>
              <a:lvl4pPr marL="1600200" indent="-228600" defTabSz="1279525">
                <a:spcBef>
                  <a:spcPct val="20000"/>
                </a:spcBef>
                <a:buChar char="–"/>
                <a:defRPr kumimoji="1" sz="2800">
                  <a:solidFill>
                    <a:schemeClr val="tx1"/>
                  </a:solidFill>
                  <a:latin typeface="Arial" panose="020B0604020202020204" pitchFamily="34" charset="0"/>
                  <a:ea typeface="新細明體" panose="02020500000000000000" charset="-120"/>
                </a:defRPr>
              </a:lvl4pPr>
              <a:lvl5pPr marL="2057400" indent="-228600" defTabSz="1279525">
                <a:spcBef>
                  <a:spcPct val="20000"/>
                </a:spcBef>
                <a:buChar char="»"/>
                <a:defRPr kumimoji="1" sz="28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9pPr>
            </a:lstStyle>
            <a:p>
              <a:pPr algn="dist" defTabSz="761365">
                <a:spcBef>
                  <a:spcPct val="0"/>
                </a:spcBef>
                <a:buFontTx/>
                <a:buNone/>
                <a:defRPr/>
              </a:pPr>
              <a:r>
                <a:rPr lang="zh-TW" altLang="en-US" sz="1190">
                  <a:solidFill>
                    <a:srgbClr val="000099"/>
                  </a:solidFill>
                  <a:latin typeface="華康魏碑體 Std W7" panose="03000700000000000000" pitchFamily="66" charset="-120"/>
                  <a:ea typeface="華康魏碑體 Std W7" panose="03000700000000000000" pitchFamily="66" charset="-120"/>
                </a:rPr>
                <a:t>太陽光能</a:t>
              </a:r>
              <a:endParaRPr lang="zh-TW" altLang="en-US" sz="1190">
                <a:solidFill>
                  <a:srgbClr val="000099"/>
                </a:solidFill>
                <a:latin typeface="華康魏碑體 Std W7" panose="03000700000000000000" pitchFamily="66" charset="-120"/>
                <a:ea typeface="華康魏碑體 Std W7" panose="03000700000000000000" pitchFamily="66" charset="-120"/>
              </a:endParaRPr>
            </a:p>
          </p:txBody>
        </p:sp>
        <p:sp>
          <p:nvSpPr>
            <p:cNvPr id="4106" name="Rectangle 7"/>
            <p:cNvSpPr>
              <a:spLocks noChangeArrowheads="1"/>
            </p:cNvSpPr>
            <p:nvPr/>
          </p:nvSpPr>
          <p:spPr bwMode="auto">
            <a:xfrm>
              <a:off x="4129" y="275"/>
              <a:ext cx="299" cy="94"/>
            </a:xfrm>
            <a:prstGeom prst="rect">
              <a:avLst/>
            </a:prstGeom>
            <a:noFill/>
            <a:ln>
              <a:noFill/>
            </a:ln>
            <a:effectLst/>
          </p:spPr>
          <p:txBody>
            <a:bodyPr wrap="none" lIns="76136" tIns="38071" rIns="76136" bIns="38071">
              <a:spAutoFit/>
            </a:bodyPr>
            <a:lstStyle>
              <a:lvl1pPr defTabSz="1279525">
                <a:spcBef>
                  <a:spcPct val="20000"/>
                </a:spcBef>
                <a:buChar char="•"/>
                <a:defRPr kumimoji="1" sz="4500">
                  <a:solidFill>
                    <a:schemeClr val="tx1"/>
                  </a:solidFill>
                  <a:latin typeface="Arial" panose="020B0604020202020204" pitchFamily="34" charset="0"/>
                  <a:ea typeface="新細明體" panose="02020500000000000000" charset="-120"/>
                </a:defRPr>
              </a:lvl1pPr>
              <a:lvl2pPr marL="640080" indent="-400050" defTabSz="1279525">
                <a:spcBef>
                  <a:spcPct val="20000"/>
                </a:spcBef>
                <a:buChar char="–"/>
                <a:defRPr kumimoji="1" sz="3900">
                  <a:solidFill>
                    <a:schemeClr val="tx1"/>
                  </a:solidFill>
                  <a:latin typeface="Arial" panose="020B0604020202020204" pitchFamily="34" charset="0"/>
                  <a:ea typeface="新細明體" panose="02020500000000000000" charset="-120"/>
                </a:defRPr>
              </a:lvl2pPr>
              <a:lvl3pPr marL="1279525" indent="-320675" defTabSz="1279525">
                <a:spcBef>
                  <a:spcPct val="20000"/>
                </a:spcBef>
                <a:buChar char="•"/>
                <a:defRPr kumimoji="1" sz="3400">
                  <a:solidFill>
                    <a:schemeClr val="tx1"/>
                  </a:solidFill>
                  <a:latin typeface="Arial" panose="020B0604020202020204" pitchFamily="34" charset="0"/>
                  <a:ea typeface="新細明體" panose="02020500000000000000" charset="-120"/>
                </a:defRPr>
              </a:lvl3pPr>
              <a:lvl4pPr marL="1920875" indent="-319405" defTabSz="1279525">
                <a:spcBef>
                  <a:spcPct val="20000"/>
                </a:spcBef>
                <a:buChar char="–"/>
                <a:defRPr kumimoji="1" sz="2800">
                  <a:solidFill>
                    <a:schemeClr val="tx1"/>
                  </a:solidFill>
                  <a:latin typeface="Arial" panose="020B0604020202020204" pitchFamily="34" charset="0"/>
                  <a:ea typeface="新細明體" panose="02020500000000000000" charset="-120"/>
                </a:defRPr>
              </a:lvl4pPr>
              <a:lvl5pPr marL="2560955" indent="-319405" defTabSz="1279525">
                <a:spcBef>
                  <a:spcPct val="20000"/>
                </a:spcBef>
                <a:buChar char="»"/>
                <a:defRPr kumimoji="1" sz="2800">
                  <a:solidFill>
                    <a:schemeClr val="tx1"/>
                  </a:solidFill>
                  <a:latin typeface="Arial" panose="020B0604020202020204" pitchFamily="34" charset="0"/>
                  <a:ea typeface="新細明體" panose="02020500000000000000" charset="-120"/>
                </a:defRPr>
              </a:lvl5pPr>
              <a:lvl6pPr marL="301815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6pPr>
              <a:lvl7pPr marL="347535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7pPr>
              <a:lvl8pPr marL="393255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8pPr>
              <a:lvl9pPr marL="438975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9pPr>
            </a:lstStyle>
            <a:p>
              <a:pPr defTabSz="761365">
                <a:spcBef>
                  <a:spcPct val="0"/>
                </a:spcBef>
                <a:buFontTx/>
                <a:buNone/>
                <a:defRPr/>
              </a:pPr>
              <a:r>
                <a:rPr lang="zh-TW" altLang="en-US" sz="475" b="1">
                  <a:solidFill>
                    <a:srgbClr val="808080"/>
                  </a:solidFill>
                  <a:latin typeface="華康魏碑體 Std W7" panose="03000700000000000000" pitchFamily="66" charset="-120"/>
                  <a:ea typeface="華康魏碑體 Std W7" panose="03000700000000000000" pitchFamily="66" charset="-120"/>
                </a:rPr>
                <a:t> </a:t>
              </a:r>
              <a:r>
                <a:rPr lang="en-US" altLang="zh-TW" sz="355" b="1">
                  <a:solidFill>
                    <a:srgbClr val="808080"/>
                  </a:solidFill>
                  <a:latin typeface="華康魏碑體 Std W7" panose="03000700000000000000" pitchFamily="66" charset="-120"/>
                  <a:ea typeface="華康魏碑體 Std W7" panose="03000700000000000000" pitchFamily="66" charset="-120"/>
                </a:rPr>
                <a:t>SunPowerSi</a:t>
              </a:r>
              <a:r>
                <a:rPr lang="en-US" altLang="zh-TW" sz="475" b="1">
                  <a:solidFill>
                    <a:srgbClr val="808080"/>
                  </a:solidFill>
                  <a:latin typeface="華康魏碑體 Std W7" panose="03000700000000000000" pitchFamily="66" charset="-120"/>
                  <a:ea typeface="華康魏碑體 Std W7" panose="03000700000000000000" pitchFamily="66" charset="-120"/>
                </a:rPr>
                <a:t> </a:t>
              </a:r>
              <a:endParaRPr lang="en-US" altLang="zh-TW" sz="475" b="1">
                <a:solidFill>
                  <a:srgbClr val="808080"/>
                </a:solidFill>
                <a:latin typeface="華康魏碑體 Std W7" panose="03000700000000000000" pitchFamily="66" charset="-120"/>
                <a:ea typeface="華康魏碑體 Std W7" panose="03000700000000000000" pitchFamily="66" charset="-120"/>
              </a:endParaRPr>
            </a:p>
          </p:txBody>
        </p:sp>
      </p:grpSp>
      <p:sp>
        <p:nvSpPr>
          <p:cNvPr id="4101" name="Line 8"/>
          <p:cNvSpPr>
            <a:spLocks noChangeShapeType="1"/>
          </p:cNvSpPr>
          <p:nvPr/>
        </p:nvSpPr>
        <p:spPr bwMode="auto">
          <a:xfrm>
            <a:off x="1211263" y="3358516"/>
            <a:ext cx="6661150" cy="0"/>
          </a:xfrm>
          <a:prstGeom prst="line">
            <a:avLst/>
          </a:prstGeom>
          <a:noFill/>
          <a:ln w="38100">
            <a:solidFill>
              <a:srgbClr val="FF9900"/>
            </a:solidFill>
            <a:round/>
          </a:ln>
          <a:effectLst/>
        </p:spPr>
        <p:txBody>
          <a:bodyPr/>
          <a:lstStyle/>
          <a:p>
            <a:pPr defTabSz="544195" eaLnBrk="0" hangingPunct="0">
              <a:defRPr/>
            </a:pPr>
            <a:endParaRPr lang="zh-TW" altLang="en-US" sz="1490">
              <a:latin typeface="Arial" panose="020B0604020202020204" pitchFamily="34" charset="0"/>
              <a:ea typeface="新細明體" panose="02020500000000000000" charset="-120"/>
            </a:endParaRPr>
          </a:p>
        </p:txBody>
      </p:sp>
      <p:pic>
        <p:nvPicPr>
          <p:cNvPr id="53253" name="Picture 9" descr="01-1"/>
          <p:cNvPicPr>
            <a:picLocks noChangeAspect="1" noChangeArrowheads="1"/>
          </p:cNvPicPr>
          <p:nvPr/>
        </p:nvPicPr>
        <p:blipFill>
          <a:blip r:embed="rId3"/>
          <a:srcRect l="24142" t="6633" b="70435"/>
          <a:stretch>
            <a:fillRect/>
          </a:stretch>
        </p:blipFill>
        <p:spPr bwMode="auto">
          <a:xfrm>
            <a:off x="1271588" y="396240"/>
            <a:ext cx="1289050" cy="523876"/>
          </a:xfrm>
          <a:prstGeom prst="rect">
            <a:avLst/>
          </a:prstGeom>
          <a:noFill/>
          <a:ln w="9525">
            <a:noFill/>
            <a:miter lim="800000"/>
            <a:headEnd/>
            <a:tailEnd/>
          </a:ln>
        </p:spPr>
      </p:pic>
      <p:pic>
        <p:nvPicPr>
          <p:cNvPr id="53254" name="Picture 55" descr="2011太陽能成為人類主要使用能源"/>
          <p:cNvPicPr>
            <a:picLocks noChangeAspect="1" noChangeArrowheads="1"/>
          </p:cNvPicPr>
          <p:nvPr/>
        </p:nvPicPr>
        <p:blipFill>
          <a:blip r:embed="rId4"/>
          <a:srcRect/>
          <a:stretch>
            <a:fillRect/>
          </a:stretch>
        </p:blipFill>
        <p:spPr bwMode="auto">
          <a:xfrm>
            <a:off x="5043489" y="3737610"/>
            <a:ext cx="3000375" cy="11601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內容版面配置區 2"/>
          <p:cNvSpPr>
            <a:spLocks noGrp="1"/>
          </p:cNvSpPr>
          <p:nvPr>
            <p:ph idx="1"/>
          </p:nvPr>
        </p:nvSpPr>
        <p:spPr>
          <a:xfrm>
            <a:off x="467544" y="1556792"/>
            <a:ext cx="8208912" cy="4869180"/>
          </a:xfrm>
        </p:spPr>
        <p:txBody>
          <a:bodyPr>
            <a:normAutofit/>
          </a:bodyPr>
          <a:lstStyle/>
          <a:p>
            <a:pPr>
              <a:spcAft>
                <a:spcPts val="600"/>
              </a:spcAft>
              <a:buClr>
                <a:srgbClr val="FFC000"/>
              </a:buClr>
              <a:buFont typeface="Wingdings" panose="05000000000000000000" pitchFamily="2" charset="2"/>
              <a:buChar char="n"/>
            </a:pPr>
            <a:r>
              <a:rPr lang="en-US" altLang="zh-TW" sz="2000" dirty="0" smtClean="0">
                <a:latin typeface="微軟正黑體" panose="020B0604030504040204" pitchFamily="34" charset="-120"/>
                <a:ea typeface="微軟正黑體" panose="020B0604030504040204" pitchFamily="34" charset="-120"/>
                <a:sym typeface="Calibri" panose="020F0502020204030204" charset="0"/>
              </a:rPr>
              <a:t>2013｢</a:t>
            </a:r>
            <a:r>
              <a:rPr lang="en-US" altLang="zh-TW" sz="2000" dirty="0" smtClean="0">
                <a:latin typeface="微軟正黑體" panose="020B0604030504040204" pitchFamily="34" charset="-120"/>
                <a:ea typeface="微軟正黑體" panose="020B0604030504040204" pitchFamily="34" charset="-120"/>
              </a:rPr>
              <a:t>TOYOTA</a:t>
            </a:r>
            <a:r>
              <a:rPr lang="zh-TW" altLang="en-US" sz="2000" dirty="0">
                <a:latin typeface="微軟正黑體" panose="020B0604030504040204" pitchFamily="34" charset="-120"/>
                <a:ea typeface="微軟正黑體" panose="020B0604030504040204" pitchFamily="34" charset="-120"/>
              </a:rPr>
              <a:t>日月潭</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水社服務據點</a:t>
            </a:r>
            <a:r>
              <a:rPr lang="zh-TW" altLang="en-US" sz="2000" dirty="0" smtClean="0">
                <a:latin typeface="微軟正黑體" panose="020B0604030504040204" pitchFamily="34" charset="-120"/>
                <a:ea typeface="微軟正黑體" panose="020B0604030504040204" pitchFamily="34" charset="-120"/>
              </a:rPr>
              <a:t>」記者</a:t>
            </a:r>
            <a:r>
              <a:rPr lang="zh-TW" altLang="en-US" sz="2000" dirty="0">
                <a:latin typeface="微軟正黑體" panose="020B0604030504040204" pitchFamily="34" charset="-120"/>
                <a:ea typeface="微軟正黑體" panose="020B0604030504040204" pitchFamily="34" charset="-120"/>
              </a:rPr>
              <a:t>會</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a:spcAft>
                <a:spcPts val="600"/>
              </a:spcAft>
              <a:buClr>
                <a:srgbClr val="FFC000"/>
              </a:buClr>
              <a:buFont typeface="Wingdings" panose="05000000000000000000" pitchFamily="2" charset="2"/>
              <a:buChar char="n"/>
            </a:pPr>
            <a:endParaRPr lang="en-US" altLang="en-US" sz="2000" dirty="0" smtClean="0">
              <a:latin typeface="微軟正黑體" panose="020B0604030504040204" pitchFamily="34" charset="-120"/>
              <a:ea typeface="微軟正黑體" panose="020B0604030504040204" pitchFamily="34" charset="-120"/>
              <a:sym typeface="Calibri" panose="020F0502020204030204" charset="0"/>
            </a:endParaRPr>
          </a:p>
          <a:p>
            <a:pPr marL="847725" lvl="1" indent="-457200">
              <a:spcAft>
                <a:spcPts val="600"/>
              </a:spcAft>
              <a:buClr>
                <a:srgbClr val="FFC000"/>
              </a:buClr>
              <a:buFont typeface="Wingdings" panose="05000000000000000000" pitchFamily="2" charset="2"/>
              <a:buChar char="ü"/>
            </a:pPr>
            <a:endParaRPr lang="zh-TW" altLang="en-US" sz="1600" dirty="0" smtClean="0">
              <a:solidFill>
                <a:srgbClr val="0033CC"/>
              </a:solidFill>
              <a:latin typeface="華康儷中黑"/>
              <a:ea typeface="華康儷中黑"/>
              <a:cs typeface="華康儷中黑"/>
            </a:endParaRPr>
          </a:p>
          <a:p>
            <a:pPr marL="847725" lvl="1" indent="-457200">
              <a:spcAft>
                <a:spcPts val="600"/>
              </a:spcAft>
              <a:buClr>
                <a:srgbClr val="FFC000"/>
              </a:buClr>
              <a:buFont typeface="Wingdings" panose="05000000000000000000" pitchFamily="2" charset="2"/>
              <a:buChar char="ü"/>
            </a:pPr>
            <a:endParaRPr lang="en-US" altLang="zh-TW" sz="1600" dirty="0" smtClean="0">
              <a:latin typeface="微軟正黑體" panose="020B0604030504040204" pitchFamily="34" charset="-120"/>
              <a:ea typeface="微軟正黑體" panose="020B0604030504040204" pitchFamily="34" charset="-120"/>
              <a:sym typeface="Calibri" panose="020F0502020204030204" charset="0"/>
            </a:endParaRPr>
          </a:p>
          <a:p>
            <a:pPr>
              <a:spcAft>
                <a:spcPts val="600"/>
              </a:spcAft>
              <a:buClr>
                <a:srgbClr val="FFC000"/>
              </a:buClr>
              <a:buFont typeface="Wingdings" panose="05000000000000000000" pitchFamily="2" charset="2"/>
              <a:buChar char="n"/>
            </a:pPr>
            <a:endParaRPr lang="en-US" altLang="zh-TW" sz="1800" dirty="0" smtClean="0">
              <a:latin typeface="微軟正黑體" panose="020B0604030504040204" pitchFamily="34" charset="-120"/>
              <a:ea typeface="微軟正黑體" panose="020B0604030504040204" pitchFamily="34" charset="-120"/>
              <a:sym typeface="Calibri" panose="020F0502020204030204" charset="0"/>
            </a:endParaRPr>
          </a:p>
        </p:txBody>
      </p:sp>
      <p:pic>
        <p:nvPicPr>
          <p:cNvPr id="47109" name="Picture 2" descr="FF1A9E07"/>
          <p:cNvPicPr>
            <a:picLocks noChangeAspect="1" noChangeArrowheads="1"/>
          </p:cNvPicPr>
          <p:nvPr/>
        </p:nvPicPr>
        <p:blipFill>
          <a:blip r:embed="rId1"/>
          <a:srcRect/>
          <a:stretch>
            <a:fillRect/>
          </a:stretch>
        </p:blipFill>
        <p:spPr bwMode="auto">
          <a:xfrm>
            <a:off x="1112079" y="2961817"/>
            <a:ext cx="3679803" cy="2944924"/>
          </a:xfrm>
          <a:prstGeom prst="rect">
            <a:avLst/>
          </a:prstGeom>
          <a:noFill/>
          <a:ln w="9525">
            <a:noFill/>
            <a:miter lim="800000"/>
            <a:headEnd/>
            <a:tailEnd/>
          </a:ln>
        </p:spPr>
      </p:pic>
      <p:pic>
        <p:nvPicPr>
          <p:cNvPr id="47110" name="Picture 4" descr="18"/>
          <p:cNvPicPr>
            <a:picLocks noChangeAspect="1" noChangeArrowheads="1"/>
          </p:cNvPicPr>
          <p:nvPr/>
        </p:nvPicPr>
        <p:blipFill>
          <a:blip r:embed="rId2"/>
          <a:srcRect/>
          <a:stretch>
            <a:fillRect/>
          </a:stretch>
        </p:blipFill>
        <p:spPr bwMode="auto">
          <a:xfrm>
            <a:off x="5148064" y="2961818"/>
            <a:ext cx="3681330" cy="2944924"/>
          </a:xfrm>
          <a:prstGeom prst="rect">
            <a:avLst/>
          </a:prstGeom>
          <a:noFill/>
          <a:ln w="9525">
            <a:noFill/>
            <a:miter lim="800000"/>
            <a:headEnd/>
            <a:tailEnd/>
          </a:ln>
        </p:spPr>
      </p:pic>
      <p:sp>
        <p:nvSpPr>
          <p:cNvPr id="8" name="矩形 7"/>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Rectangle 2"/>
          <p:cNvSpPr txBox="1">
            <a:spLocks noChangeArrowheads="1"/>
          </p:cNvSpPr>
          <p:nvPr/>
        </p:nvSpPr>
        <p:spPr>
          <a:xfrm>
            <a:off x="755576" y="-28574"/>
            <a:ext cx="4122737" cy="1470660"/>
          </a:xfrm>
          <a:prstGeom prst="rect">
            <a:avLst/>
          </a:prstGeom>
        </p:spPr>
        <p:txBody>
          <a:bodyPr vert="horz" lIns="76136" tIns="38071" rIns="76136" bIns="38071"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defTabSz="761365">
              <a:defRPr/>
            </a:pPr>
            <a:r>
              <a:rPr lang="zh-TW" altLang="en-US" sz="2975" b="1" smtClean="0">
                <a:solidFill>
                  <a:schemeClr val="bg1"/>
                </a:solidFill>
                <a:ea typeface="微軟正黑體" panose="020B0604030504040204" pitchFamily="34" charset="-120"/>
              </a:rPr>
              <a:t>案例分享</a:t>
            </a:r>
            <a:endParaRPr lang="zh-TW" altLang="en-US" sz="2975" b="1" dirty="0">
              <a:solidFill>
                <a:schemeClr val="bg1"/>
              </a:solidFill>
              <a:ea typeface="微軟正黑體" panose="020B06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7"/>
          <p:cNvPicPr>
            <a:picLocks noChangeAspect="1" noChangeArrowheads="1"/>
          </p:cNvPicPr>
          <p:nvPr/>
        </p:nvPicPr>
        <p:blipFill>
          <a:blip r:embed="rId1"/>
          <a:srcRect r="-5640"/>
          <a:stretch>
            <a:fillRect/>
          </a:stretch>
        </p:blipFill>
        <p:spPr bwMode="auto">
          <a:xfrm>
            <a:off x="3303589" y="4453890"/>
            <a:ext cx="2630487" cy="2369820"/>
          </a:xfrm>
          <a:prstGeom prst="rect">
            <a:avLst/>
          </a:prstGeom>
          <a:noFill/>
          <a:ln w="9525">
            <a:noFill/>
            <a:miter lim="800000"/>
            <a:headEnd/>
            <a:tailEnd/>
          </a:ln>
        </p:spPr>
      </p:pic>
      <p:pic>
        <p:nvPicPr>
          <p:cNvPr id="54274" name="Picture 6"/>
          <p:cNvPicPr>
            <a:picLocks noChangeAspect="1" noChangeArrowheads="1"/>
          </p:cNvPicPr>
          <p:nvPr/>
        </p:nvPicPr>
        <p:blipFill>
          <a:blip r:embed="rId2"/>
          <a:srcRect r="4288"/>
          <a:stretch>
            <a:fillRect/>
          </a:stretch>
        </p:blipFill>
        <p:spPr bwMode="auto">
          <a:xfrm>
            <a:off x="5815014" y="4455796"/>
            <a:ext cx="2933449" cy="2367914"/>
          </a:xfrm>
          <a:prstGeom prst="rect">
            <a:avLst/>
          </a:prstGeom>
          <a:noFill/>
          <a:ln w="9525">
            <a:noFill/>
            <a:miter lim="800000"/>
            <a:headEnd/>
            <a:tailEnd/>
          </a:ln>
        </p:spPr>
      </p:pic>
      <p:pic>
        <p:nvPicPr>
          <p:cNvPr id="54275" name="Picture 3"/>
          <p:cNvPicPr>
            <a:picLocks noChangeAspect="1" noChangeArrowheads="1"/>
          </p:cNvPicPr>
          <p:nvPr/>
        </p:nvPicPr>
        <p:blipFill>
          <a:blip r:embed="rId3"/>
          <a:srcRect l="1418" t="5371" b="9407"/>
          <a:stretch>
            <a:fillRect/>
          </a:stretch>
        </p:blipFill>
        <p:spPr bwMode="auto">
          <a:xfrm>
            <a:off x="777874" y="-17146"/>
            <a:ext cx="7970589" cy="4436746"/>
          </a:xfrm>
          <a:prstGeom prst="rect">
            <a:avLst/>
          </a:prstGeom>
          <a:noFill/>
          <a:ln w="9525">
            <a:noFill/>
            <a:miter lim="800000"/>
            <a:headEnd/>
            <a:tailEnd/>
          </a:ln>
        </p:spPr>
      </p:pic>
      <p:pic>
        <p:nvPicPr>
          <p:cNvPr id="54276" name="Picture 4"/>
          <p:cNvPicPr>
            <a:picLocks noChangeAspect="1" noChangeArrowheads="1"/>
          </p:cNvPicPr>
          <p:nvPr/>
        </p:nvPicPr>
        <p:blipFill>
          <a:blip r:embed="rId4"/>
          <a:srcRect l="9866" r="29359" b="14343"/>
          <a:stretch>
            <a:fillRect/>
          </a:stretch>
        </p:blipFill>
        <p:spPr bwMode="auto">
          <a:xfrm>
            <a:off x="777875" y="4453891"/>
            <a:ext cx="2481263" cy="2358390"/>
          </a:xfrm>
          <a:prstGeom prst="rect">
            <a:avLst/>
          </a:prstGeom>
          <a:noFill/>
          <a:ln w="9525">
            <a:noFill/>
            <a:miter lim="800000"/>
            <a:headEnd/>
            <a:tailEnd/>
          </a:ln>
        </p:spPr>
      </p:pic>
      <p:sp>
        <p:nvSpPr>
          <p:cNvPr id="5126" name="AutoShape 12" descr="9k="/>
          <p:cNvSpPr>
            <a:spLocks noChangeAspect="1" noChangeArrowheads="1"/>
          </p:cNvSpPr>
          <p:nvPr/>
        </p:nvSpPr>
        <p:spPr bwMode="auto">
          <a:xfrm>
            <a:off x="4481514" y="3320416"/>
            <a:ext cx="180975" cy="217170"/>
          </a:xfrm>
          <a:prstGeom prst="rect">
            <a:avLst/>
          </a:prstGeom>
          <a:noFill/>
          <a:ln>
            <a:noFill/>
          </a:ln>
        </p:spPr>
        <p:txBody>
          <a:bodyPr/>
          <a:lstStyle>
            <a:lvl1pPr>
              <a:defRPr kumimoji="1" sz="2500">
                <a:solidFill>
                  <a:schemeClr val="tx1"/>
                </a:solidFill>
                <a:latin typeface="Arial" panose="020B0604020202020204" pitchFamily="34" charset="0"/>
                <a:ea typeface="新細明體" panose="02020500000000000000" charset="-120"/>
              </a:defRPr>
            </a:lvl1pPr>
            <a:lvl2pPr marL="742950" indent="-285750">
              <a:defRPr kumimoji="1" sz="2500">
                <a:solidFill>
                  <a:schemeClr val="tx1"/>
                </a:solidFill>
                <a:latin typeface="Arial" panose="020B0604020202020204" pitchFamily="34" charset="0"/>
                <a:ea typeface="新細明體" panose="02020500000000000000" charset="-120"/>
              </a:defRPr>
            </a:lvl2pPr>
            <a:lvl3pPr marL="1143000" indent="-228600">
              <a:defRPr kumimoji="1" sz="2500">
                <a:solidFill>
                  <a:schemeClr val="tx1"/>
                </a:solidFill>
                <a:latin typeface="Arial" panose="020B0604020202020204" pitchFamily="34" charset="0"/>
                <a:ea typeface="新細明體" panose="02020500000000000000" charset="-120"/>
              </a:defRPr>
            </a:lvl3pPr>
            <a:lvl4pPr marL="1600200" indent="-228600">
              <a:defRPr kumimoji="1" sz="2500">
                <a:solidFill>
                  <a:schemeClr val="tx1"/>
                </a:solidFill>
                <a:latin typeface="Arial" panose="020B0604020202020204" pitchFamily="34" charset="0"/>
                <a:ea typeface="新細明體" panose="02020500000000000000" charset="-120"/>
              </a:defRPr>
            </a:lvl4pPr>
            <a:lvl5pPr marL="2057400" indent="-228600">
              <a:defRPr kumimoji="1" sz="25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defTabSz="544195" eaLnBrk="0" hangingPunct="0">
              <a:defRPr/>
            </a:pPr>
            <a:endParaRPr lang="zh-TW" altLang="en-US" sz="1490">
              <a:solidFill>
                <a:srgbClr val="000000"/>
              </a:solidFill>
            </a:endParaRPr>
          </a:p>
        </p:txBody>
      </p:sp>
      <p:pic>
        <p:nvPicPr>
          <p:cNvPr id="54278" name="Picture 13" descr="3808249694"/>
          <p:cNvPicPr>
            <a:picLocks noChangeAspect="1" noChangeArrowheads="1"/>
          </p:cNvPicPr>
          <p:nvPr/>
        </p:nvPicPr>
        <p:blipFill>
          <a:blip r:embed="rId5"/>
          <a:srcRect/>
          <a:stretch>
            <a:fillRect/>
          </a:stretch>
        </p:blipFill>
        <p:spPr bwMode="auto">
          <a:xfrm>
            <a:off x="6462713" y="548640"/>
            <a:ext cx="1808162" cy="1632586"/>
          </a:xfrm>
          <a:prstGeom prst="rect">
            <a:avLst/>
          </a:prstGeom>
          <a:noFill/>
          <a:ln w="9525">
            <a:noFill/>
            <a:miter lim="800000"/>
            <a:headEnd/>
            <a:tailEnd/>
          </a:ln>
        </p:spPr>
      </p:pic>
      <p:sp>
        <p:nvSpPr>
          <p:cNvPr id="3" name="文字方塊 2"/>
          <p:cNvSpPr txBox="1"/>
          <p:nvPr/>
        </p:nvSpPr>
        <p:spPr>
          <a:xfrm>
            <a:off x="958850" y="257175"/>
            <a:ext cx="4622800" cy="705485"/>
          </a:xfrm>
          <a:prstGeom prst="rect">
            <a:avLst/>
          </a:prstGeom>
          <a:noFill/>
        </p:spPr>
        <p:txBody>
          <a:bodyPr wrap="square">
            <a:spAutoFit/>
          </a:bodyPr>
          <a:lstStyle/>
          <a:p>
            <a:pPr defTabSz="544195" eaLnBrk="0" hangingPunct="0">
              <a:defRPr/>
            </a:pPr>
            <a:r>
              <a:rPr lang="zh-TW" altLang="en-US" sz="1785" b="1" dirty="0">
                <a:solidFill>
                  <a:srgbClr val="333399">
                    <a:lumMod val="75000"/>
                  </a:srgbClr>
                </a:solidFill>
                <a:latin typeface="華康魏碑體 Std W7" panose="03000700000000000000" pitchFamily="66" charset="-120"/>
                <a:ea typeface="華康魏碑體 Std W7" panose="03000700000000000000" pitchFamily="66" charset="-120"/>
              </a:rPr>
              <a:t>和泰興業股份有限公司 </a:t>
            </a:r>
            <a:r>
              <a:rPr lang="en-US" altLang="zh-TW" sz="1785" b="1" dirty="0">
                <a:solidFill>
                  <a:srgbClr val="333399">
                    <a:lumMod val="75000"/>
                  </a:srgbClr>
                </a:solidFill>
                <a:latin typeface="華康魏碑體 Std W7" panose="03000700000000000000" pitchFamily="66" charset="-120"/>
                <a:ea typeface="華康魏碑體 Std W7" panose="03000700000000000000" pitchFamily="66" charset="-120"/>
              </a:rPr>
              <a:t>–</a:t>
            </a:r>
            <a:r>
              <a:rPr lang="zh-TW" altLang="en-US" sz="1785" b="1" dirty="0">
                <a:solidFill>
                  <a:srgbClr val="333399">
                    <a:lumMod val="75000"/>
                  </a:srgbClr>
                </a:solidFill>
                <a:latin typeface="華康魏碑體 Std W7" panose="03000700000000000000" pitchFamily="66" charset="-120"/>
                <a:ea typeface="華康魏碑體 Std W7" panose="03000700000000000000" pitchFamily="66" charset="-120"/>
              </a:rPr>
              <a:t> </a:t>
            </a:r>
            <a:r>
              <a:rPr lang="zh-TW" altLang="en-US" sz="1785" b="1" dirty="0" smtClean="0">
                <a:solidFill>
                  <a:srgbClr val="333399">
                    <a:lumMod val="75000"/>
                  </a:srgbClr>
                </a:solidFill>
                <a:latin typeface="華康魏碑體 Std W7" panose="03000700000000000000" pitchFamily="66" charset="-120"/>
                <a:ea typeface="華康魏碑體 Std W7" panose="03000700000000000000" pitchFamily="66" charset="-120"/>
              </a:rPr>
              <a:t>中部分公司</a:t>
            </a:r>
            <a:endParaRPr lang="en-US" altLang="zh-TW" sz="1785" b="1" dirty="0">
              <a:solidFill>
                <a:srgbClr val="333399">
                  <a:lumMod val="75000"/>
                </a:srgbClr>
              </a:solidFill>
              <a:latin typeface="華康魏碑體 Std W7" panose="03000700000000000000" pitchFamily="66" charset="-120"/>
              <a:ea typeface="華康魏碑體 Std W7" panose="03000700000000000000" pitchFamily="66" charset="-120"/>
            </a:endParaRPr>
          </a:p>
          <a:p>
            <a:pPr defTabSz="544195" eaLnBrk="0" hangingPunct="0">
              <a:defRPr/>
            </a:pPr>
            <a:endParaRPr lang="en-US" altLang="zh-TW" sz="715" dirty="0">
              <a:solidFill>
                <a:srgbClr val="333399">
                  <a:lumMod val="75000"/>
                </a:srgbClr>
              </a:solidFill>
              <a:latin typeface="Noto Sans Mono CJK TC Bold" panose="020B0800000000000000" pitchFamily="34" charset="-120"/>
              <a:ea typeface="Noto Sans Mono CJK TC Bold" panose="020B0800000000000000" pitchFamily="34" charset="-120"/>
            </a:endParaRPr>
          </a:p>
          <a:p>
            <a:pPr defTabSz="544195" eaLnBrk="0" hangingPunct="0">
              <a:defRPr/>
            </a:pPr>
            <a:r>
              <a:rPr lang="zh-TW" altLang="en-US" sz="1490" dirty="0">
                <a:solidFill>
                  <a:srgbClr val="333399">
                    <a:lumMod val="75000"/>
                  </a:srgbClr>
                </a:solidFill>
                <a:latin typeface="Noto Sans Mono CJK TC Bold" panose="020B0800000000000000" pitchFamily="34" charset="-120"/>
                <a:ea typeface="Noto Sans Mono CJK TC Bold" panose="020B0800000000000000" pitchFamily="34" charset="-120"/>
              </a:rPr>
              <a:t>設置容量：</a:t>
            </a:r>
            <a:r>
              <a:rPr lang="en-US" altLang="zh-TW" sz="1490" dirty="0">
                <a:solidFill>
                  <a:srgbClr val="333399">
                    <a:lumMod val="75000"/>
                  </a:srgbClr>
                </a:solidFill>
                <a:latin typeface="Noto Sans Mono CJK TC Bold" panose="020B0800000000000000" pitchFamily="34" charset="-120"/>
                <a:ea typeface="Noto Sans Mono CJK TC Bold" panose="020B0800000000000000" pitchFamily="34" charset="-120"/>
              </a:rPr>
              <a:t>29.97kWp</a:t>
            </a:r>
            <a:endParaRPr lang="en-US" altLang="zh-TW" sz="1490" dirty="0">
              <a:latin typeface="Noto Sans Mono CJK TC Bold" panose="020B0800000000000000" pitchFamily="34" charset="-120"/>
              <a:ea typeface="Noto Sans Mono CJK TC Bold" panose="020B0800000000000000"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1"/>
          <a:srcRect b="2634"/>
          <a:stretch>
            <a:fillRect/>
          </a:stretch>
        </p:blipFill>
        <p:spPr bwMode="auto">
          <a:xfrm>
            <a:off x="1027114" y="2053861"/>
            <a:ext cx="4179887" cy="2493375"/>
          </a:xfrm>
          <a:prstGeom prst="rect">
            <a:avLst/>
          </a:prstGeom>
          <a:noFill/>
          <a:ln w="9525">
            <a:noFill/>
            <a:miter lim="800000"/>
            <a:headEnd/>
            <a:tailEnd/>
          </a:ln>
        </p:spPr>
      </p:pic>
      <p:pic>
        <p:nvPicPr>
          <p:cNvPr id="55298" name="Picture 7" descr="馬公機場-8"/>
          <p:cNvPicPr>
            <a:picLocks noChangeAspect="1" noChangeArrowheads="1"/>
          </p:cNvPicPr>
          <p:nvPr/>
        </p:nvPicPr>
        <p:blipFill>
          <a:blip r:embed="rId2"/>
          <a:srcRect t="19653" b="66"/>
          <a:stretch>
            <a:fillRect/>
          </a:stretch>
        </p:blipFill>
        <p:spPr bwMode="auto">
          <a:xfrm>
            <a:off x="5214939" y="2053861"/>
            <a:ext cx="3317501" cy="2129519"/>
          </a:xfrm>
          <a:prstGeom prst="rect">
            <a:avLst/>
          </a:prstGeom>
          <a:noFill/>
          <a:ln w="9525">
            <a:noFill/>
            <a:miter lim="800000"/>
            <a:headEnd/>
            <a:tailEnd/>
          </a:ln>
        </p:spPr>
      </p:pic>
      <p:pic>
        <p:nvPicPr>
          <p:cNvPr id="55299" name="Picture 8" descr="馬公機場-7"/>
          <p:cNvPicPr>
            <a:picLocks noChangeAspect="1" noChangeArrowheads="1"/>
          </p:cNvPicPr>
          <p:nvPr/>
        </p:nvPicPr>
        <p:blipFill>
          <a:blip r:embed="rId3"/>
          <a:srcRect/>
          <a:stretch>
            <a:fillRect/>
          </a:stretch>
        </p:blipFill>
        <p:spPr bwMode="auto">
          <a:xfrm>
            <a:off x="5230814" y="3947275"/>
            <a:ext cx="3303459" cy="2529725"/>
          </a:xfrm>
          <a:prstGeom prst="rect">
            <a:avLst/>
          </a:prstGeom>
          <a:noFill/>
          <a:ln w="9525">
            <a:noFill/>
            <a:miter lim="800000"/>
            <a:headEnd/>
            <a:tailEnd/>
          </a:ln>
        </p:spPr>
      </p:pic>
      <p:pic>
        <p:nvPicPr>
          <p:cNvPr id="55300" name="Picture 9" descr="馬公機場-1"/>
          <p:cNvPicPr>
            <a:picLocks noChangeAspect="1" noChangeArrowheads="1"/>
          </p:cNvPicPr>
          <p:nvPr/>
        </p:nvPicPr>
        <p:blipFill>
          <a:blip r:embed="rId4"/>
          <a:srcRect t="23488" b="20541"/>
          <a:stretch>
            <a:fillRect/>
          </a:stretch>
        </p:blipFill>
        <p:spPr bwMode="auto">
          <a:xfrm>
            <a:off x="1027113" y="4579620"/>
            <a:ext cx="4183062" cy="1874520"/>
          </a:xfrm>
          <a:prstGeom prst="rect">
            <a:avLst/>
          </a:prstGeom>
          <a:noFill/>
          <a:ln w="9525">
            <a:noFill/>
            <a:miter lim="800000"/>
            <a:headEnd/>
            <a:tailEnd/>
          </a:ln>
        </p:spPr>
      </p:pic>
      <p:sp>
        <p:nvSpPr>
          <p:cNvPr id="6150" name="Rectangle 3"/>
          <p:cNvSpPr>
            <a:spLocks noChangeArrowheads="1"/>
          </p:cNvSpPr>
          <p:nvPr/>
        </p:nvSpPr>
        <p:spPr bwMode="auto">
          <a:xfrm>
            <a:off x="2857501" y="501328"/>
            <a:ext cx="3343275" cy="1130943"/>
          </a:xfrm>
          <a:prstGeom prst="rect">
            <a:avLst/>
          </a:prstGeom>
          <a:noFill/>
          <a:ln>
            <a:noFill/>
          </a:ln>
        </p:spPr>
        <p:txBody>
          <a:bodyPr lIns="54348" tIns="27174" rIns="54348" bIns="27174" anchor="ctr">
            <a:spAutoFit/>
          </a:bodyPr>
          <a:lstStyle>
            <a:lvl1pPr defTabSz="912495">
              <a:defRPr kumimoji="1" sz="2500">
                <a:solidFill>
                  <a:schemeClr val="tx1"/>
                </a:solidFill>
                <a:latin typeface="Arial" panose="020B0604020202020204" pitchFamily="34" charset="0"/>
                <a:ea typeface="新細明體" panose="02020500000000000000" charset="-120"/>
              </a:defRPr>
            </a:lvl1pPr>
            <a:lvl2pPr marL="742950" indent="-285750" defTabSz="912495">
              <a:defRPr kumimoji="1" sz="2500">
                <a:solidFill>
                  <a:schemeClr val="tx1"/>
                </a:solidFill>
                <a:latin typeface="Arial" panose="020B0604020202020204" pitchFamily="34" charset="0"/>
                <a:ea typeface="新細明體" panose="02020500000000000000" charset="-120"/>
              </a:defRPr>
            </a:lvl2pPr>
            <a:lvl3pPr marL="1143000" indent="-230505" defTabSz="912495">
              <a:defRPr kumimoji="1" sz="2500">
                <a:solidFill>
                  <a:schemeClr val="tx1"/>
                </a:solidFill>
                <a:latin typeface="Arial" panose="020B0604020202020204" pitchFamily="34" charset="0"/>
                <a:ea typeface="新細明體" panose="02020500000000000000" charset="-120"/>
              </a:defRPr>
            </a:lvl3pPr>
            <a:lvl4pPr marL="1600200" indent="-228600" defTabSz="912495">
              <a:defRPr kumimoji="1" sz="2500">
                <a:solidFill>
                  <a:schemeClr val="tx1"/>
                </a:solidFill>
                <a:latin typeface="Arial" panose="020B0604020202020204" pitchFamily="34" charset="0"/>
                <a:ea typeface="新細明體" panose="02020500000000000000" charset="-120"/>
              </a:defRPr>
            </a:lvl4pPr>
            <a:lvl5pPr marL="2057400" indent="-228600" defTabSz="912495">
              <a:defRPr kumimoji="1" sz="2500">
                <a:solidFill>
                  <a:schemeClr val="tx1"/>
                </a:solidFill>
                <a:latin typeface="Arial" panose="020B0604020202020204" pitchFamily="34" charset="0"/>
                <a:ea typeface="新細明體" panose="02020500000000000000" charset="-120"/>
              </a:defRPr>
            </a:lvl5pPr>
            <a:lvl6pPr marL="25146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29718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34290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38862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defTabSz="542925">
              <a:lnSpc>
                <a:spcPct val="130000"/>
              </a:lnSpc>
              <a:spcBef>
                <a:spcPct val="20000"/>
              </a:spcBef>
              <a:spcAft>
                <a:spcPct val="20000"/>
              </a:spcAft>
              <a:defRPr/>
            </a:pPr>
            <a:r>
              <a:rPr lang="zh-TW" altLang="en-US" sz="1490" dirty="0">
                <a:solidFill>
                  <a:srgbClr val="660033"/>
                </a:solidFill>
                <a:latin typeface="微軟正黑體" panose="020B0604030504040204" pitchFamily="34" charset="-120"/>
                <a:ea typeface="微軟正黑體" panose="020B0604030504040204" pitchFamily="34" charset="-120"/>
              </a:rPr>
              <a:t>太陽光電陽光屋頂</a:t>
            </a:r>
            <a:endParaRPr lang="en-US" altLang="zh-TW" sz="1490" dirty="0">
              <a:solidFill>
                <a:srgbClr val="660033"/>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dirty="0">
                <a:solidFill>
                  <a:srgbClr val="FF0000"/>
                </a:solidFill>
                <a:latin typeface="微軟正黑體" panose="020B0604030504040204" pitchFamily="34" charset="-120"/>
                <a:ea typeface="微軟正黑體" panose="020B0604030504040204" pitchFamily="34" charset="-120"/>
              </a:rPr>
              <a:t>澎湖馬公機場機車棚及其中央廊道</a:t>
            </a:r>
            <a:endParaRPr lang="zh-TW" altLang="en-US" sz="1490" dirty="0">
              <a:solidFill>
                <a:srgbClr val="FF0000"/>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dirty="0">
                <a:solidFill>
                  <a:srgbClr val="000000"/>
                </a:solidFill>
                <a:latin typeface="微軟正黑體" panose="020B0604030504040204" pitchFamily="34" charset="-120"/>
                <a:ea typeface="微軟正黑體" panose="020B0604030504040204" pitchFamily="34" charset="-120"/>
              </a:rPr>
              <a:t>設置容量：</a:t>
            </a:r>
            <a:r>
              <a:rPr lang="en-US" altLang="zh-TW" sz="1490" dirty="0">
                <a:solidFill>
                  <a:srgbClr val="000000"/>
                </a:solidFill>
                <a:latin typeface="微軟正黑體" panose="020B0604030504040204" pitchFamily="34" charset="-120"/>
                <a:ea typeface="微軟正黑體" panose="020B0604030504040204" pitchFamily="34" charset="-120"/>
              </a:rPr>
              <a:t>497kWp</a:t>
            </a:r>
            <a:endParaRPr lang="en-US" altLang="zh-TW" sz="1490" dirty="0">
              <a:solidFill>
                <a:srgbClr val="000000"/>
              </a:solidFill>
              <a:latin typeface="微軟正黑體" panose="020B0604030504040204" pitchFamily="34" charset="-120"/>
              <a:ea typeface="微軟正黑體" panose="020B0604030504040204" pitchFamily="34" charset="-120"/>
            </a:endParaRPr>
          </a:p>
        </p:txBody>
      </p:sp>
      <p:sp>
        <p:nvSpPr>
          <p:cNvPr id="6151" name="AutoShape 11" descr="9k="/>
          <p:cNvSpPr>
            <a:spLocks noChangeAspect="1" noChangeArrowheads="1"/>
          </p:cNvSpPr>
          <p:nvPr/>
        </p:nvSpPr>
        <p:spPr bwMode="auto">
          <a:xfrm>
            <a:off x="4481514" y="3320416"/>
            <a:ext cx="180975" cy="217170"/>
          </a:xfrm>
          <a:prstGeom prst="rect">
            <a:avLst/>
          </a:prstGeom>
          <a:noFill/>
          <a:ln>
            <a:noFill/>
          </a:ln>
        </p:spPr>
        <p:txBody>
          <a:bodyPr/>
          <a:lstStyle>
            <a:lvl1pPr>
              <a:defRPr kumimoji="1" sz="2500">
                <a:solidFill>
                  <a:schemeClr val="tx1"/>
                </a:solidFill>
                <a:latin typeface="Arial" panose="020B0604020202020204" pitchFamily="34" charset="0"/>
                <a:ea typeface="新細明體" panose="02020500000000000000" charset="-120"/>
              </a:defRPr>
            </a:lvl1pPr>
            <a:lvl2pPr marL="742950" indent="-285750">
              <a:defRPr kumimoji="1" sz="2500">
                <a:solidFill>
                  <a:schemeClr val="tx1"/>
                </a:solidFill>
                <a:latin typeface="Arial" panose="020B0604020202020204" pitchFamily="34" charset="0"/>
                <a:ea typeface="新細明體" panose="02020500000000000000" charset="-120"/>
              </a:defRPr>
            </a:lvl2pPr>
            <a:lvl3pPr marL="1143000" indent="-228600">
              <a:defRPr kumimoji="1" sz="2500">
                <a:solidFill>
                  <a:schemeClr val="tx1"/>
                </a:solidFill>
                <a:latin typeface="Arial" panose="020B0604020202020204" pitchFamily="34" charset="0"/>
                <a:ea typeface="新細明體" panose="02020500000000000000" charset="-120"/>
              </a:defRPr>
            </a:lvl3pPr>
            <a:lvl4pPr marL="1600200" indent="-228600">
              <a:defRPr kumimoji="1" sz="2500">
                <a:solidFill>
                  <a:schemeClr val="tx1"/>
                </a:solidFill>
                <a:latin typeface="Arial" panose="020B0604020202020204" pitchFamily="34" charset="0"/>
                <a:ea typeface="新細明體" panose="02020500000000000000" charset="-120"/>
              </a:defRPr>
            </a:lvl4pPr>
            <a:lvl5pPr marL="2057400" indent="-228600">
              <a:defRPr kumimoji="1" sz="2500">
                <a:solidFill>
                  <a:schemeClr val="tx1"/>
                </a:solidFill>
                <a:latin typeface="Arial" panose="020B0604020202020204" pitchFamily="34" charset="0"/>
                <a:ea typeface="新細明體" panose="02020500000000000000" charset="-120"/>
              </a:defRPr>
            </a:lvl5pPr>
            <a:lvl6pPr marL="25146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29718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34290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3886200" indent="-228600"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defTabSz="544195" eaLnBrk="0" hangingPunct="0">
              <a:defRPr/>
            </a:pPr>
            <a:endParaRPr lang="zh-TW" altLang="en-US" sz="1490">
              <a:solidFill>
                <a:srgbClr val="000000"/>
              </a:solidFill>
            </a:endParaRPr>
          </a:p>
        </p:txBody>
      </p:sp>
      <p:pic>
        <p:nvPicPr>
          <p:cNvPr id="55303" name="Picture 12" descr="activities_12377339008928"/>
          <p:cNvPicPr>
            <a:picLocks noChangeAspect="1" noChangeArrowheads="1"/>
          </p:cNvPicPr>
          <p:nvPr/>
        </p:nvPicPr>
        <p:blipFill>
          <a:blip r:embed="rId5"/>
          <a:srcRect/>
          <a:stretch>
            <a:fillRect/>
          </a:stretch>
        </p:blipFill>
        <p:spPr bwMode="auto">
          <a:xfrm>
            <a:off x="1314450" y="497206"/>
            <a:ext cx="1241326" cy="1183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1"/>
          <a:srcRect t="13635" b="17265"/>
          <a:stretch>
            <a:fillRect/>
          </a:stretch>
        </p:blipFill>
        <p:spPr bwMode="auto">
          <a:xfrm>
            <a:off x="4630738" y="548641"/>
            <a:ext cx="3829694" cy="3234690"/>
          </a:xfrm>
          <a:prstGeom prst="rect">
            <a:avLst/>
          </a:prstGeom>
          <a:noFill/>
          <a:ln w="9525">
            <a:noFill/>
            <a:miter lim="800000"/>
            <a:headEnd/>
            <a:tailEnd/>
          </a:ln>
        </p:spPr>
      </p:pic>
      <p:pic>
        <p:nvPicPr>
          <p:cNvPr id="56322" name="Picture 7" descr="7910798-3072099">
            <a:hlinkClick r:id="rId2"/>
          </p:cNvPr>
          <p:cNvPicPr>
            <a:picLocks noChangeAspect="1" noChangeArrowheads="1"/>
          </p:cNvPicPr>
          <p:nvPr/>
        </p:nvPicPr>
        <p:blipFill>
          <a:blip r:embed="rId3"/>
          <a:srcRect b="-1840"/>
          <a:stretch>
            <a:fillRect/>
          </a:stretch>
        </p:blipFill>
        <p:spPr bwMode="auto">
          <a:xfrm>
            <a:off x="1152525" y="1967866"/>
            <a:ext cx="3352800" cy="3076574"/>
          </a:xfrm>
          <a:prstGeom prst="rect">
            <a:avLst/>
          </a:prstGeom>
          <a:noFill/>
          <a:ln w="9525">
            <a:noFill/>
            <a:miter lim="800000"/>
            <a:headEnd/>
            <a:tailEnd/>
          </a:ln>
        </p:spPr>
      </p:pic>
      <p:pic>
        <p:nvPicPr>
          <p:cNvPr id="56323" name="Picture 8" descr="B33A00_P_08_01">
            <a:hlinkClick r:id="rId4"/>
          </p:cNvPr>
          <p:cNvPicPr>
            <a:picLocks noChangeAspect="1" noChangeArrowheads="1"/>
          </p:cNvPicPr>
          <p:nvPr/>
        </p:nvPicPr>
        <p:blipFill>
          <a:blip r:embed="rId5"/>
          <a:srcRect/>
          <a:stretch>
            <a:fillRect/>
          </a:stretch>
        </p:blipFill>
        <p:spPr bwMode="auto">
          <a:xfrm>
            <a:off x="4632326" y="3832860"/>
            <a:ext cx="3828106" cy="2836546"/>
          </a:xfrm>
          <a:prstGeom prst="rect">
            <a:avLst/>
          </a:prstGeom>
          <a:noFill/>
          <a:ln w="9525">
            <a:noFill/>
            <a:miter lim="800000"/>
            <a:headEnd/>
            <a:tailEnd/>
          </a:ln>
        </p:spPr>
      </p:pic>
      <p:pic>
        <p:nvPicPr>
          <p:cNvPr id="56324" name="Picture 9" descr="51fb5c92194c7"/>
          <p:cNvPicPr>
            <a:picLocks noChangeAspect="1" noChangeArrowheads="1"/>
          </p:cNvPicPr>
          <p:nvPr/>
        </p:nvPicPr>
        <p:blipFill>
          <a:blip r:embed="rId6"/>
          <a:srcRect/>
          <a:stretch>
            <a:fillRect/>
          </a:stretch>
        </p:blipFill>
        <p:spPr bwMode="auto">
          <a:xfrm>
            <a:off x="1143000" y="5093970"/>
            <a:ext cx="3365500" cy="1575436"/>
          </a:xfrm>
          <a:prstGeom prst="rect">
            <a:avLst/>
          </a:prstGeom>
          <a:noFill/>
          <a:ln w="9525">
            <a:noFill/>
            <a:miter lim="800000"/>
            <a:headEnd/>
            <a:tailEnd/>
          </a:ln>
        </p:spPr>
      </p:pic>
      <p:sp>
        <p:nvSpPr>
          <p:cNvPr id="7174" name="Rectangle 3"/>
          <p:cNvSpPr>
            <a:spLocks noChangeArrowheads="1"/>
          </p:cNvSpPr>
          <p:nvPr/>
        </p:nvSpPr>
        <p:spPr bwMode="auto">
          <a:xfrm>
            <a:off x="1100139" y="611818"/>
            <a:ext cx="6943725" cy="1130943"/>
          </a:xfrm>
          <a:prstGeom prst="rect">
            <a:avLst/>
          </a:prstGeom>
          <a:noFill/>
          <a:ln>
            <a:noFill/>
          </a:ln>
        </p:spPr>
        <p:txBody>
          <a:bodyPr lIns="54348" tIns="27174" rIns="54348" bIns="27174" anchor="ctr">
            <a:spAutoFit/>
          </a:bodyPr>
          <a:lstStyle>
            <a:lvl1pPr defTabSz="912495">
              <a:defRPr kumimoji="1" sz="2500">
                <a:solidFill>
                  <a:schemeClr val="tx1"/>
                </a:solidFill>
                <a:latin typeface="Arial" panose="020B0604020202020204" pitchFamily="34" charset="0"/>
                <a:ea typeface="新細明體" panose="02020500000000000000" charset="-120"/>
              </a:defRPr>
            </a:lvl1pPr>
            <a:lvl2pPr marL="742950" indent="-285750" defTabSz="912495">
              <a:defRPr kumimoji="1" sz="2500">
                <a:solidFill>
                  <a:schemeClr val="tx1"/>
                </a:solidFill>
                <a:latin typeface="Arial" panose="020B0604020202020204" pitchFamily="34" charset="0"/>
                <a:ea typeface="新細明體" panose="02020500000000000000" charset="-120"/>
              </a:defRPr>
            </a:lvl2pPr>
            <a:lvl3pPr marL="1143000" indent="-230505" defTabSz="912495">
              <a:defRPr kumimoji="1" sz="2500">
                <a:solidFill>
                  <a:schemeClr val="tx1"/>
                </a:solidFill>
                <a:latin typeface="Arial" panose="020B0604020202020204" pitchFamily="34" charset="0"/>
                <a:ea typeface="新細明體" panose="02020500000000000000" charset="-120"/>
              </a:defRPr>
            </a:lvl3pPr>
            <a:lvl4pPr marL="1600200" indent="-228600" defTabSz="912495">
              <a:defRPr kumimoji="1" sz="2500">
                <a:solidFill>
                  <a:schemeClr val="tx1"/>
                </a:solidFill>
                <a:latin typeface="Arial" panose="020B0604020202020204" pitchFamily="34" charset="0"/>
                <a:ea typeface="新細明體" panose="02020500000000000000" charset="-120"/>
              </a:defRPr>
            </a:lvl4pPr>
            <a:lvl5pPr marL="2057400" indent="-228600" defTabSz="912495">
              <a:defRPr kumimoji="1" sz="2500">
                <a:solidFill>
                  <a:schemeClr val="tx1"/>
                </a:solidFill>
                <a:latin typeface="Arial" panose="020B0604020202020204" pitchFamily="34" charset="0"/>
                <a:ea typeface="新細明體" panose="02020500000000000000" charset="-120"/>
              </a:defRPr>
            </a:lvl5pPr>
            <a:lvl6pPr marL="25146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29718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34290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38862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defTabSz="542925">
              <a:lnSpc>
                <a:spcPct val="130000"/>
              </a:lnSpc>
              <a:spcBef>
                <a:spcPct val="20000"/>
              </a:spcBef>
              <a:spcAft>
                <a:spcPct val="20000"/>
              </a:spcAft>
              <a:defRPr/>
            </a:pPr>
            <a:r>
              <a:rPr lang="zh-TW" altLang="en-US" sz="1490">
                <a:solidFill>
                  <a:srgbClr val="660033"/>
                </a:solidFill>
                <a:latin typeface="微軟正黑體" panose="020B0604030504040204" pitchFamily="34" charset="-120"/>
                <a:ea typeface="微軟正黑體" panose="020B0604030504040204" pitchFamily="34" charset="-120"/>
              </a:rPr>
              <a:t>太陽光電陽光屋頂</a:t>
            </a:r>
            <a:endParaRPr lang="en-US" altLang="zh-TW" sz="1490">
              <a:solidFill>
                <a:srgbClr val="FF0000"/>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a:solidFill>
                  <a:srgbClr val="FF0000"/>
                </a:solidFill>
                <a:latin typeface="微軟正黑體" panose="020B0604030504040204" pitchFamily="34" charset="-120"/>
                <a:ea typeface="微軟正黑體" panose="020B0604030504040204" pitchFamily="34" charset="-120"/>
              </a:rPr>
              <a:t>澎湖馬公機場機車棚及其中央廊道</a:t>
            </a:r>
            <a:endParaRPr lang="zh-TW" altLang="en-US" sz="1490">
              <a:solidFill>
                <a:srgbClr val="FF0000"/>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a:solidFill>
                  <a:srgbClr val="000000"/>
                </a:solidFill>
                <a:latin typeface="微軟正黑體" panose="020B0604030504040204" pitchFamily="34" charset="-120"/>
                <a:ea typeface="微軟正黑體" panose="020B0604030504040204" pitchFamily="34" charset="-120"/>
              </a:rPr>
              <a:t>設置容量：</a:t>
            </a:r>
            <a:r>
              <a:rPr lang="en-US" altLang="zh-TW" sz="1490">
                <a:solidFill>
                  <a:srgbClr val="000000"/>
                </a:solidFill>
                <a:latin typeface="微軟正黑體" panose="020B0604030504040204" pitchFamily="34" charset="-120"/>
                <a:ea typeface="微軟正黑體" panose="020B0604030504040204" pitchFamily="34" charset="-120"/>
              </a:rPr>
              <a:t>497kWp</a:t>
            </a:r>
            <a:endParaRPr lang="en-US" altLang="zh-TW" sz="1490">
              <a:solidFill>
                <a:srgbClr val="0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100139" y="611818"/>
            <a:ext cx="6943725" cy="1130943"/>
          </a:xfrm>
          <a:prstGeom prst="rect">
            <a:avLst/>
          </a:prstGeom>
          <a:noFill/>
          <a:ln>
            <a:noFill/>
          </a:ln>
        </p:spPr>
        <p:txBody>
          <a:bodyPr lIns="54348" tIns="27174" rIns="54348" bIns="27174" anchor="ctr">
            <a:spAutoFit/>
          </a:bodyPr>
          <a:lstStyle>
            <a:lvl1pPr defTabSz="912495">
              <a:defRPr kumimoji="1" sz="2500">
                <a:solidFill>
                  <a:schemeClr val="tx1"/>
                </a:solidFill>
                <a:latin typeface="Arial" panose="020B0604020202020204" pitchFamily="34" charset="0"/>
                <a:ea typeface="新細明體" panose="02020500000000000000" charset="-120"/>
              </a:defRPr>
            </a:lvl1pPr>
            <a:lvl2pPr marL="742950" indent="-285750" defTabSz="912495">
              <a:defRPr kumimoji="1" sz="2500">
                <a:solidFill>
                  <a:schemeClr val="tx1"/>
                </a:solidFill>
                <a:latin typeface="Arial" panose="020B0604020202020204" pitchFamily="34" charset="0"/>
                <a:ea typeface="新細明體" panose="02020500000000000000" charset="-120"/>
              </a:defRPr>
            </a:lvl2pPr>
            <a:lvl3pPr marL="1143000" indent="-230505" defTabSz="912495">
              <a:defRPr kumimoji="1" sz="2500">
                <a:solidFill>
                  <a:schemeClr val="tx1"/>
                </a:solidFill>
                <a:latin typeface="Arial" panose="020B0604020202020204" pitchFamily="34" charset="0"/>
                <a:ea typeface="新細明體" panose="02020500000000000000" charset="-120"/>
              </a:defRPr>
            </a:lvl3pPr>
            <a:lvl4pPr marL="1600200" indent="-228600" defTabSz="912495">
              <a:defRPr kumimoji="1" sz="2500">
                <a:solidFill>
                  <a:schemeClr val="tx1"/>
                </a:solidFill>
                <a:latin typeface="Arial" panose="020B0604020202020204" pitchFamily="34" charset="0"/>
                <a:ea typeface="新細明體" panose="02020500000000000000" charset="-120"/>
              </a:defRPr>
            </a:lvl4pPr>
            <a:lvl5pPr marL="2057400" indent="-228600" defTabSz="912495">
              <a:defRPr kumimoji="1" sz="2500">
                <a:solidFill>
                  <a:schemeClr val="tx1"/>
                </a:solidFill>
                <a:latin typeface="Arial" panose="020B0604020202020204" pitchFamily="34" charset="0"/>
                <a:ea typeface="新細明體" panose="02020500000000000000" charset="-120"/>
              </a:defRPr>
            </a:lvl5pPr>
            <a:lvl6pPr marL="25146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29718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34290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38862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defTabSz="542925">
              <a:lnSpc>
                <a:spcPct val="130000"/>
              </a:lnSpc>
              <a:spcBef>
                <a:spcPct val="20000"/>
              </a:spcBef>
              <a:spcAft>
                <a:spcPct val="20000"/>
              </a:spcAft>
              <a:defRPr/>
            </a:pPr>
            <a:r>
              <a:rPr lang="zh-TW" altLang="en-US" sz="1490">
                <a:solidFill>
                  <a:srgbClr val="660033"/>
                </a:solidFill>
                <a:latin typeface="微軟正黑體" panose="020B0604030504040204" pitchFamily="34" charset="-120"/>
                <a:ea typeface="微軟正黑體" panose="020B0604030504040204" pitchFamily="34" charset="-120"/>
              </a:rPr>
              <a:t>太陽光伏陽光屋頂</a:t>
            </a:r>
            <a:endParaRPr lang="en-US" altLang="zh-TW" sz="1490">
              <a:solidFill>
                <a:srgbClr val="FF0000"/>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a:solidFill>
                  <a:srgbClr val="FF0000"/>
                </a:solidFill>
                <a:latin typeface="微軟正黑體" panose="020B0604030504040204" pitchFamily="34" charset="-120"/>
                <a:ea typeface="微軟正黑體" panose="020B0604030504040204" pitchFamily="34" charset="-120"/>
              </a:rPr>
              <a:t>澎湖馬公第一漁港</a:t>
            </a:r>
            <a:endParaRPr lang="zh-TW" altLang="en-US" sz="1490">
              <a:solidFill>
                <a:srgbClr val="FF0000"/>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a:solidFill>
                  <a:srgbClr val="000000"/>
                </a:solidFill>
                <a:latin typeface="微軟正黑體" panose="020B0604030504040204" pitchFamily="34" charset="-120"/>
                <a:ea typeface="微軟正黑體" panose="020B0604030504040204" pitchFamily="34" charset="-120"/>
              </a:rPr>
              <a:t>設置容量：</a:t>
            </a:r>
            <a:r>
              <a:rPr lang="en-US" altLang="zh-TW" sz="1490">
                <a:solidFill>
                  <a:srgbClr val="000000"/>
                </a:solidFill>
                <a:latin typeface="微軟正黑體" panose="020B0604030504040204" pitchFamily="34" charset="-120"/>
                <a:ea typeface="微軟正黑體" panose="020B0604030504040204" pitchFamily="34" charset="-120"/>
              </a:rPr>
              <a:t>300kWp</a:t>
            </a:r>
            <a:endParaRPr lang="en-US" altLang="zh-TW" sz="1490">
              <a:solidFill>
                <a:srgbClr val="000000"/>
              </a:solidFill>
              <a:latin typeface="微軟正黑體" panose="020B0604030504040204" pitchFamily="34" charset="-120"/>
              <a:ea typeface="微軟正黑體" panose="020B0604030504040204" pitchFamily="34" charset="-120"/>
            </a:endParaRPr>
          </a:p>
        </p:txBody>
      </p:sp>
      <p:pic>
        <p:nvPicPr>
          <p:cNvPr id="57346" name="Picture 3"/>
          <p:cNvPicPr>
            <a:picLocks noChangeAspect="1" noChangeArrowheads="1"/>
          </p:cNvPicPr>
          <p:nvPr/>
        </p:nvPicPr>
        <p:blipFill>
          <a:blip r:embed="rId1"/>
          <a:srcRect/>
          <a:stretch>
            <a:fillRect/>
          </a:stretch>
        </p:blipFill>
        <p:spPr bwMode="auto">
          <a:xfrm>
            <a:off x="4529138" y="497206"/>
            <a:ext cx="3787278" cy="3059430"/>
          </a:xfrm>
          <a:prstGeom prst="rect">
            <a:avLst/>
          </a:prstGeom>
          <a:noFill/>
          <a:ln w="9525">
            <a:noFill/>
            <a:miter lim="800000"/>
            <a:headEnd/>
            <a:tailEnd/>
          </a:ln>
        </p:spPr>
      </p:pic>
      <p:pic>
        <p:nvPicPr>
          <p:cNvPr id="57347" name="Picture 4"/>
          <p:cNvPicPr>
            <a:picLocks noChangeAspect="1" noChangeArrowheads="1"/>
          </p:cNvPicPr>
          <p:nvPr/>
        </p:nvPicPr>
        <p:blipFill>
          <a:blip r:embed="rId2"/>
          <a:srcRect/>
          <a:stretch>
            <a:fillRect/>
          </a:stretch>
        </p:blipFill>
        <p:spPr bwMode="auto">
          <a:xfrm>
            <a:off x="4529138" y="3634740"/>
            <a:ext cx="3787278" cy="3088006"/>
          </a:xfrm>
          <a:prstGeom prst="rect">
            <a:avLst/>
          </a:prstGeom>
          <a:noFill/>
          <a:ln w="9525">
            <a:noFill/>
            <a:miter lim="800000"/>
            <a:headEnd/>
            <a:tailEnd/>
          </a:ln>
        </p:spPr>
      </p:pic>
      <p:pic>
        <p:nvPicPr>
          <p:cNvPr id="57348" name="Picture 9" descr="w=600&amp;h=600&amp;r=230817"/>
          <p:cNvPicPr>
            <a:picLocks noChangeAspect="1" noChangeArrowheads="1"/>
          </p:cNvPicPr>
          <p:nvPr/>
        </p:nvPicPr>
        <p:blipFill>
          <a:blip r:embed="rId3"/>
          <a:srcRect/>
          <a:stretch>
            <a:fillRect/>
          </a:stretch>
        </p:blipFill>
        <p:spPr bwMode="auto">
          <a:xfrm>
            <a:off x="1092200" y="1849756"/>
            <a:ext cx="3397250" cy="2731770"/>
          </a:xfrm>
          <a:prstGeom prst="rect">
            <a:avLst/>
          </a:prstGeom>
          <a:noFill/>
          <a:ln w="9525">
            <a:noFill/>
            <a:miter lim="800000"/>
            <a:headEnd/>
            <a:tailEnd/>
          </a:ln>
        </p:spPr>
      </p:pic>
      <p:pic>
        <p:nvPicPr>
          <p:cNvPr id="57349" name="Picture 10"/>
          <p:cNvPicPr>
            <a:picLocks noChangeAspect="1" noChangeArrowheads="1"/>
          </p:cNvPicPr>
          <p:nvPr/>
        </p:nvPicPr>
        <p:blipFill>
          <a:blip r:embed="rId4"/>
          <a:srcRect/>
          <a:stretch>
            <a:fillRect/>
          </a:stretch>
        </p:blipFill>
        <p:spPr bwMode="auto">
          <a:xfrm>
            <a:off x="1100139" y="4406266"/>
            <a:ext cx="3386137" cy="231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6"/>
          <p:cNvGrpSpPr/>
          <p:nvPr/>
        </p:nvGrpSpPr>
        <p:grpSpPr bwMode="auto">
          <a:xfrm>
            <a:off x="1152524" y="1988820"/>
            <a:ext cx="7523931" cy="4536523"/>
            <a:chOff x="295" y="1253"/>
            <a:chExt cx="5291" cy="2551"/>
          </a:xfrm>
        </p:grpSpPr>
        <p:pic>
          <p:nvPicPr>
            <p:cNvPr id="58372" name="Picture 7" descr="澎湖第一漁港-10"/>
            <p:cNvPicPr>
              <a:picLocks noChangeAspect="1" noChangeArrowheads="1"/>
            </p:cNvPicPr>
            <p:nvPr/>
          </p:nvPicPr>
          <p:blipFill>
            <a:blip r:embed="rId1"/>
            <a:srcRect/>
            <a:stretch>
              <a:fillRect/>
            </a:stretch>
          </p:blipFill>
          <p:spPr bwMode="auto">
            <a:xfrm>
              <a:off x="295" y="1253"/>
              <a:ext cx="3356" cy="2540"/>
            </a:xfrm>
            <a:prstGeom prst="rect">
              <a:avLst/>
            </a:prstGeom>
            <a:noFill/>
            <a:ln w="9525">
              <a:noFill/>
              <a:miter lim="800000"/>
              <a:headEnd/>
              <a:tailEnd/>
            </a:ln>
          </p:spPr>
        </p:pic>
        <p:pic>
          <p:nvPicPr>
            <p:cNvPr id="58373" name="Picture 8" descr="澎湖第一漁港-17"/>
            <p:cNvPicPr>
              <a:picLocks noChangeAspect="1" noChangeArrowheads="1"/>
            </p:cNvPicPr>
            <p:nvPr/>
          </p:nvPicPr>
          <p:blipFill>
            <a:blip r:embed="rId2"/>
            <a:srcRect/>
            <a:stretch>
              <a:fillRect/>
            </a:stretch>
          </p:blipFill>
          <p:spPr bwMode="auto">
            <a:xfrm>
              <a:off x="3678" y="2532"/>
              <a:ext cx="1908" cy="1272"/>
            </a:xfrm>
            <a:prstGeom prst="rect">
              <a:avLst/>
            </a:prstGeom>
            <a:noFill/>
            <a:ln w="9525">
              <a:noFill/>
              <a:miter lim="800000"/>
              <a:headEnd/>
              <a:tailEnd/>
            </a:ln>
          </p:spPr>
        </p:pic>
        <p:pic>
          <p:nvPicPr>
            <p:cNvPr id="58374" name="Picture 9" descr="澎湖第一漁港-6"/>
            <p:cNvPicPr>
              <a:picLocks noChangeAspect="1" noChangeArrowheads="1"/>
            </p:cNvPicPr>
            <p:nvPr/>
          </p:nvPicPr>
          <p:blipFill>
            <a:blip r:embed="rId3"/>
            <a:srcRect/>
            <a:stretch>
              <a:fillRect/>
            </a:stretch>
          </p:blipFill>
          <p:spPr bwMode="auto">
            <a:xfrm>
              <a:off x="3678" y="1255"/>
              <a:ext cx="1903" cy="1268"/>
            </a:xfrm>
            <a:prstGeom prst="rect">
              <a:avLst/>
            </a:prstGeom>
            <a:noFill/>
            <a:ln w="9525">
              <a:noFill/>
              <a:miter lim="800000"/>
              <a:headEnd/>
              <a:tailEnd/>
            </a:ln>
          </p:spPr>
        </p:pic>
      </p:grpSp>
      <p:sp>
        <p:nvSpPr>
          <p:cNvPr id="9219" name="Rectangle 3"/>
          <p:cNvSpPr>
            <a:spLocks noChangeArrowheads="1"/>
          </p:cNvSpPr>
          <p:nvPr/>
        </p:nvSpPr>
        <p:spPr bwMode="auto">
          <a:xfrm>
            <a:off x="1100139" y="611818"/>
            <a:ext cx="6943725" cy="1130943"/>
          </a:xfrm>
          <a:prstGeom prst="rect">
            <a:avLst/>
          </a:prstGeom>
          <a:noFill/>
          <a:ln>
            <a:noFill/>
          </a:ln>
        </p:spPr>
        <p:txBody>
          <a:bodyPr lIns="54348" tIns="27174" rIns="54348" bIns="27174" anchor="ctr">
            <a:spAutoFit/>
          </a:bodyPr>
          <a:lstStyle>
            <a:lvl1pPr defTabSz="912495">
              <a:defRPr kumimoji="1" sz="2500">
                <a:solidFill>
                  <a:schemeClr val="tx1"/>
                </a:solidFill>
                <a:latin typeface="Arial" panose="020B0604020202020204" pitchFamily="34" charset="0"/>
                <a:ea typeface="新細明體" panose="02020500000000000000" charset="-120"/>
              </a:defRPr>
            </a:lvl1pPr>
            <a:lvl2pPr marL="742950" indent="-285750" defTabSz="912495">
              <a:defRPr kumimoji="1" sz="2500">
                <a:solidFill>
                  <a:schemeClr val="tx1"/>
                </a:solidFill>
                <a:latin typeface="Arial" panose="020B0604020202020204" pitchFamily="34" charset="0"/>
                <a:ea typeface="新細明體" panose="02020500000000000000" charset="-120"/>
              </a:defRPr>
            </a:lvl2pPr>
            <a:lvl3pPr marL="1143000" indent="-230505" defTabSz="912495">
              <a:defRPr kumimoji="1" sz="2500">
                <a:solidFill>
                  <a:schemeClr val="tx1"/>
                </a:solidFill>
                <a:latin typeface="Arial" panose="020B0604020202020204" pitchFamily="34" charset="0"/>
                <a:ea typeface="新細明體" panose="02020500000000000000" charset="-120"/>
              </a:defRPr>
            </a:lvl3pPr>
            <a:lvl4pPr marL="1600200" indent="-228600" defTabSz="912495">
              <a:defRPr kumimoji="1" sz="2500">
                <a:solidFill>
                  <a:schemeClr val="tx1"/>
                </a:solidFill>
                <a:latin typeface="Arial" panose="020B0604020202020204" pitchFamily="34" charset="0"/>
                <a:ea typeface="新細明體" panose="02020500000000000000" charset="-120"/>
              </a:defRPr>
            </a:lvl4pPr>
            <a:lvl5pPr marL="2057400" indent="-228600" defTabSz="912495">
              <a:defRPr kumimoji="1" sz="2500">
                <a:solidFill>
                  <a:schemeClr val="tx1"/>
                </a:solidFill>
                <a:latin typeface="Arial" panose="020B0604020202020204" pitchFamily="34" charset="0"/>
                <a:ea typeface="新細明體" panose="02020500000000000000" charset="-120"/>
              </a:defRPr>
            </a:lvl5pPr>
            <a:lvl6pPr marL="25146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29718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34290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3886200" indent="-228600" defTabSz="91249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defTabSz="542925">
              <a:lnSpc>
                <a:spcPct val="130000"/>
              </a:lnSpc>
              <a:spcBef>
                <a:spcPct val="20000"/>
              </a:spcBef>
              <a:spcAft>
                <a:spcPct val="20000"/>
              </a:spcAft>
              <a:defRPr/>
            </a:pPr>
            <a:r>
              <a:rPr lang="zh-TW" altLang="en-US" sz="1490">
                <a:solidFill>
                  <a:srgbClr val="660033"/>
                </a:solidFill>
                <a:latin typeface="微軟正黑體" panose="020B0604030504040204" pitchFamily="34" charset="-120"/>
                <a:ea typeface="微軟正黑體" panose="020B0604030504040204" pitchFamily="34" charset="-120"/>
              </a:rPr>
              <a:t>太陽光伏陽光屋頂</a:t>
            </a:r>
            <a:endParaRPr lang="en-US" altLang="zh-TW" sz="1490">
              <a:solidFill>
                <a:srgbClr val="FF0000"/>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a:solidFill>
                  <a:srgbClr val="FF0000"/>
                </a:solidFill>
                <a:latin typeface="微軟正黑體" panose="020B0604030504040204" pitchFamily="34" charset="-120"/>
                <a:ea typeface="微軟正黑體" panose="020B0604030504040204" pitchFamily="34" charset="-120"/>
              </a:rPr>
              <a:t>澎湖馬公第一漁港</a:t>
            </a:r>
            <a:endParaRPr lang="zh-TW" altLang="en-US" sz="1490">
              <a:solidFill>
                <a:srgbClr val="FF0000"/>
              </a:solidFill>
              <a:latin typeface="微軟正黑體" panose="020B0604030504040204" pitchFamily="34" charset="-120"/>
              <a:ea typeface="微軟正黑體" panose="020B0604030504040204" pitchFamily="34" charset="-120"/>
            </a:endParaRPr>
          </a:p>
          <a:p>
            <a:pPr defTabSz="542925">
              <a:lnSpc>
                <a:spcPct val="130000"/>
              </a:lnSpc>
              <a:spcBef>
                <a:spcPct val="20000"/>
              </a:spcBef>
              <a:spcAft>
                <a:spcPct val="20000"/>
              </a:spcAft>
              <a:defRPr/>
            </a:pPr>
            <a:r>
              <a:rPr lang="zh-TW" altLang="en-US" sz="1490">
                <a:solidFill>
                  <a:srgbClr val="000000"/>
                </a:solidFill>
                <a:latin typeface="微軟正黑體" panose="020B0604030504040204" pitchFamily="34" charset="-120"/>
                <a:ea typeface="微軟正黑體" panose="020B0604030504040204" pitchFamily="34" charset="-120"/>
              </a:rPr>
              <a:t>設置容量：</a:t>
            </a:r>
            <a:r>
              <a:rPr lang="en-US" altLang="zh-TW" sz="1490">
                <a:solidFill>
                  <a:srgbClr val="000000"/>
                </a:solidFill>
                <a:latin typeface="微軟正黑體" panose="020B0604030504040204" pitchFamily="34" charset="-120"/>
                <a:ea typeface="微軟正黑體" panose="020B0604030504040204" pitchFamily="34" charset="-120"/>
              </a:rPr>
              <a:t>300kWp</a:t>
            </a:r>
            <a:endParaRPr lang="en-US" altLang="zh-TW" sz="1490">
              <a:solidFill>
                <a:srgbClr val="0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3"/>
          <p:cNvSpPr>
            <a:spLocks noChangeArrowheads="1"/>
          </p:cNvSpPr>
          <p:nvPr/>
        </p:nvSpPr>
        <p:spPr bwMode="auto">
          <a:xfrm>
            <a:off x="196851" y="1123950"/>
            <a:ext cx="1885409" cy="309519"/>
          </a:xfrm>
          <a:prstGeom prst="rect">
            <a:avLst/>
          </a:prstGeom>
          <a:noFill/>
          <a:ln w="9525">
            <a:noFill/>
            <a:miter lim="800000"/>
          </a:ln>
        </p:spPr>
        <p:txBody>
          <a:bodyPr wrap="none" lIns="77925" tIns="38963" rIns="77925" bIns="38963">
            <a:spAutoFit/>
          </a:bodyPr>
          <a:lstStyle/>
          <a:p>
            <a:pPr fontAlgn="ctr"/>
            <a:r>
              <a:rPr kumimoji="0" lang="zh-TW" altLang="en-US" sz="1500" dirty="0">
                <a:latin typeface="微軟正黑體" panose="020B0604030504040204" pitchFamily="34" charset="-120"/>
                <a:ea typeface="微軟正黑體" panose="020B0604030504040204" pitchFamily="34" charset="-120"/>
              </a:rPr>
              <a:t>彰化大城 </a:t>
            </a:r>
            <a:r>
              <a:rPr kumimoji="0" lang="en-US" altLang="zh-TW" sz="1500" dirty="0">
                <a:latin typeface="微軟正黑體" panose="020B0604030504040204" pitchFamily="34" charset="-120"/>
                <a:ea typeface="微軟正黑體" panose="020B0604030504040204" pitchFamily="34" charset="-120"/>
              </a:rPr>
              <a:t>496.8kWp</a:t>
            </a:r>
            <a:endParaRPr kumimoji="0" lang="zh-TW" altLang="en-US" sz="1500" dirty="0">
              <a:latin typeface="微軟正黑體" panose="020B0604030504040204" pitchFamily="34" charset="-120"/>
              <a:ea typeface="微軟正黑體" panose="020B0604030504040204" pitchFamily="34" charset="-120"/>
            </a:endParaRPr>
          </a:p>
        </p:txBody>
      </p:sp>
      <p:sp>
        <p:nvSpPr>
          <p:cNvPr id="59395" name="矩形 4"/>
          <p:cNvSpPr>
            <a:spLocks noChangeArrowheads="1"/>
          </p:cNvSpPr>
          <p:nvPr/>
        </p:nvSpPr>
        <p:spPr bwMode="auto">
          <a:xfrm>
            <a:off x="3105151" y="1123950"/>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彰化芳苑 </a:t>
            </a:r>
            <a:r>
              <a:rPr kumimoji="0" lang="en-US" altLang="zh-TW" sz="1500">
                <a:latin typeface="微軟正黑體" panose="020B0604030504040204" pitchFamily="34" charset="-120"/>
                <a:ea typeface="微軟正黑體" panose="020B0604030504040204" pitchFamily="34" charset="-120"/>
              </a:rPr>
              <a:t>244.72kWp</a:t>
            </a:r>
            <a:endParaRPr kumimoji="0" lang="zh-TW" altLang="en-US" sz="1500">
              <a:latin typeface="微軟正黑體" panose="020B0604030504040204" pitchFamily="34" charset="-120"/>
              <a:ea typeface="微軟正黑體" panose="020B0604030504040204" pitchFamily="34" charset="-120"/>
            </a:endParaRPr>
          </a:p>
        </p:txBody>
      </p:sp>
      <p:pic>
        <p:nvPicPr>
          <p:cNvPr id="59396" name="圖片 9" descr="IMG_3596.jpg"/>
          <p:cNvPicPr>
            <a:picLocks noChangeAspect="1"/>
          </p:cNvPicPr>
          <p:nvPr/>
        </p:nvPicPr>
        <p:blipFill>
          <a:blip r:embed="rId1"/>
          <a:srcRect/>
          <a:stretch>
            <a:fillRect/>
          </a:stretch>
        </p:blipFill>
        <p:spPr bwMode="auto">
          <a:xfrm>
            <a:off x="3419476" y="1449706"/>
            <a:ext cx="2384425" cy="2373630"/>
          </a:xfrm>
          <a:prstGeom prst="rect">
            <a:avLst/>
          </a:prstGeom>
          <a:noFill/>
          <a:ln w="9525">
            <a:noFill/>
            <a:miter lim="800000"/>
            <a:headEnd/>
            <a:tailEnd/>
          </a:ln>
        </p:spPr>
      </p:pic>
      <p:pic>
        <p:nvPicPr>
          <p:cNvPr id="59397" name="Picture 10"/>
          <p:cNvPicPr>
            <a:picLocks noChangeAspect="1" noChangeArrowheads="1"/>
          </p:cNvPicPr>
          <p:nvPr/>
        </p:nvPicPr>
        <p:blipFill>
          <a:blip r:embed="rId2"/>
          <a:srcRect r="25220" b="291"/>
          <a:stretch>
            <a:fillRect/>
          </a:stretch>
        </p:blipFill>
        <p:spPr bwMode="auto">
          <a:xfrm>
            <a:off x="307975" y="1485900"/>
            <a:ext cx="2376488" cy="2375536"/>
          </a:xfrm>
          <a:prstGeom prst="rect">
            <a:avLst/>
          </a:prstGeom>
          <a:noFill/>
          <a:ln w="9525">
            <a:noFill/>
            <a:miter lim="800000"/>
            <a:headEnd/>
            <a:tailEnd/>
          </a:ln>
        </p:spPr>
      </p:pic>
      <p:pic>
        <p:nvPicPr>
          <p:cNvPr id="59398" name="Picture 12" descr="D:\CloudBox\pix\天泰\陳隆取\20121203\P1180711.JPG"/>
          <p:cNvPicPr>
            <a:picLocks noChangeAspect="1" noChangeArrowheads="1"/>
          </p:cNvPicPr>
          <p:nvPr/>
        </p:nvPicPr>
        <p:blipFill>
          <a:blip r:embed="rId3"/>
          <a:srcRect r="11276" b="291"/>
          <a:stretch>
            <a:fillRect/>
          </a:stretch>
        </p:blipFill>
        <p:spPr bwMode="auto">
          <a:xfrm>
            <a:off x="306389" y="4337686"/>
            <a:ext cx="2376487" cy="2375534"/>
          </a:xfrm>
          <a:prstGeom prst="rect">
            <a:avLst/>
          </a:prstGeom>
          <a:noFill/>
          <a:ln w="9525">
            <a:noFill/>
            <a:miter lim="800000"/>
            <a:headEnd/>
            <a:tailEnd/>
          </a:ln>
        </p:spPr>
      </p:pic>
      <p:sp>
        <p:nvSpPr>
          <p:cNvPr id="59399" name="矩形 6"/>
          <p:cNvSpPr>
            <a:spLocks noChangeArrowheads="1"/>
          </p:cNvSpPr>
          <p:nvPr/>
        </p:nvSpPr>
        <p:spPr bwMode="auto">
          <a:xfrm>
            <a:off x="76200" y="4004310"/>
            <a:ext cx="188540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彰化大城 </a:t>
            </a:r>
            <a:r>
              <a:rPr kumimoji="0" lang="en-US" altLang="zh-TW" sz="1500">
                <a:latin typeface="微軟正黑體" panose="020B0604030504040204" pitchFamily="34" charset="-120"/>
                <a:ea typeface="微軟正黑體" panose="020B0604030504040204" pitchFamily="34" charset="-120"/>
              </a:rPr>
              <a:t>496.8kWp</a:t>
            </a:r>
            <a:endParaRPr kumimoji="0" lang="zh-TW" altLang="en-US" sz="1500">
              <a:latin typeface="微軟正黑體" panose="020B0604030504040204" pitchFamily="34" charset="-120"/>
              <a:ea typeface="微軟正黑體" panose="020B0604030504040204" pitchFamily="34" charset="-120"/>
            </a:endParaRPr>
          </a:p>
        </p:txBody>
      </p:sp>
      <p:sp>
        <p:nvSpPr>
          <p:cNvPr id="59400" name="矩形 4"/>
          <p:cNvSpPr>
            <a:spLocks noChangeArrowheads="1"/>
          </p:cNvSpPr>
          <p:nvPr/>
        </p:nvSpPr>
        <p:spPr bwMode="auto">
          <a:xfrm>
            <a:off x="2916239" y="4004310"/>
            <a:ext cx="2109830"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彰化芳苑 </a:t>
            </a:r>
            <a:r>
              <a:rPr kumimoji="0" lang="en-US" altLang="zh-TW" sz="1500">
                <a:latin typeface="微軟正黑體" panose="020B0604030504040204" pitchFamily="34" charset="-120"/>
                <a:ea typeface="微軟正黑體" panose="020B0604030504040204" pitchFamily="34" charset="-120"/>
              </a:rPr>
              <a:t>223.425kWp</a:t>
            </a:r>
            <a:endParaRPr kumimoji="0" lang="zh-TW" altLang="en-US" sz="1500">
              <a:latin typeface="微軟正黑體" panose="020B0604030504040204" pitchFamily="34" charset="-120"/>
              <a:ea typeface="微軟正黑體" panose="020B0604030504040204" pitchFamily="34" charset="-120"/>
            </a:endParaRPr>
          </a:p>
        </p:txBody>
      </p:sp>
      <p:pic>
        <p:nvPicPr>
          <p:cNvPr id="59401" name="圖片 9" descr="IMG_3835.jpg"/>
          <p:cNvPicPr>
            <a:picLocks noChangeAspect="1"/>
          </p:cNvPicPr>
          <p:nvPr/>
        </p:nvPicPr>
        <p:blipFill>
          <a:blip r:embed="rId4"/>
          <a:srcRect/>
          <a:stretch>
            <a:fillRect/>
          </a:stretch>
        </p:blipFill>
        <p:spPr bwMode="auto">
          <a:xfrm>
            <a:off x="3419475" y="4349116"/>
            <a:ext cx="2376488" cy="2375534"/>
          </a:xfrm>
          <a:prstGeom prst="rect">
            <a:avLst/>
          </a:prstGeom>
          <a:noFill/>
          <a:ln w="9525">
            <a:noFill/>
            <a:miter lim="800000"/>
            <a:headEnd/>
            <a:tailEnd/>
          </a:ln>
        </p:spPr>
      </p:pic>
      <p:sp>
        <p:nvSpPr>
          <p:cNvPr id="59402" name="矩形 3"/>
          <p:cNvSpPr>
            <a:spLocks noChangeArrowheads="1"/>
          </p:cNvSpPr>
          <p:nvPr/>
        </p:nvSpPr>
        <p:spPr bwMode="auto">
          <a:xfrm>
            <a:off x="6202363" y="1123950"/>
            <a:ext cx="188540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嘉義六腳 </a:t>
            </a:r>
            <a:r>
              <a:rPr kumimoji="0" lang="en-US" altLang="zh-TW" sz="1500">
                <a:latin typeface="微軟正黑體" panose="020B0604030504040204" pitchFamily="34" charset="-120"/>
                <a:ea typeface="微軟正黑體" panose="020B0604030504040204" pitchFamily="34" charset="-120"/>
              </a:rPr>
              <a:t>134.4kWp</a:t>
            </a:r>
            <a:endParaRPr kumimoji="0" lang="zh-TW" altLang="en-US" sz="1500">
              <a:latin typeface="微軟正黑體" panose="020B0604030504040204" pitchFamily="34" charset="-120"/>
              <a:ea typeface="微軟正黑體" panose="020B0604030504040204" pitchFamily="34" charset="-120"/>
            </a:endParaRPr>
          </a:p>
        </p:txBody>
      </p:sp>
      <p:sp>
        <p:nvSpPr>
          <p:cNvPr id="59403" name="矩形 5"/>
          <p:cNvSpPr>
            <a:spLocks noChangeArrowheads="1"/>
          </p:cNvSpPr>
          <p:nvPr/>
        </p:nvSpPr>
        <p:spPr bwMode="auto">
          <a:xfrm>
            <a:off x="6099176" y="4006216"/>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雲林水林 </a:t>
            </a:r>
            <a:r>
              <a:rPr kumimoji="0" lang="en-US" altLang="zh-TW" sz="1500">
                <a:latin typeface="微軟正黑體" panose="020B0604030504040204" pitchFamily="34" charset="-120"/>
                <a:ea typeface="微軟正黑體" panose="020B0604030504040204" pitchFamily="34" charset="-120"/>
              </a:rPr>
              <a:t>405.72kWp</a:t>
            </a:r>
            <a:endParaRPr kumimoji="0" lang="zh-TW" altLang="en-US" sz="1500">
              <a:latin typeface="微軟正黑體" panose="020B0604030504040204" pitchFamily="34" charset="-120"/>
              <a:ea typeface="微軟正黑體" panose="020B0604030504040204" pitchFamily="34" charset="-120"/>
            </a:endParaRPr>
          </a:p>
        </p:txBody>
      </p:sp>
      <p:pic>
        <p:nvPicPr>
          <p:cNvPr id="59404" name="圖片 9" descr="IMG_4132.jpg"/>
          <p:cNvPicPr>
            <a:picLocks noChangeAspect="1"/>
          </p:cNvPicPr>
          <p:nvPr/>
        </p:nvPicPr>
        <p:blipFill>
          <a:blip r:embed="rId5"/>
          <a:srcRect/>
          <a:stretch>
            <a:fillRect/>
          </a:stretch>
        </p:blipFill>
        <p:spPr bwMode="auto">
          <a:xfrm>
            <a:off x="6329363" y="1493521"/>
            <a:ext cx="2373312" cy="2373630"/>
          </a:xfrm>
          <a:prstGeom prst="rect">
            <a:avLst/>
          </a:prstGeom>
          <a:noFill/>
          <a:ln w="9525">
            <a:noFill/>
            <a:miter lim="800000"/>
            <a:headEnd/>
            <a:tailEnd/>
          </a:ln>
        </p:spPr>
      </p:pic>
      <p:pic>
        <p:nvPicPr>
          <p:cNvPr id="59405" name="圖片 10" descr="IMG_4074.jpg"/>
          <p:cNvPicPr>
            <a:picLocks noChangeAspect="1"/>
          </p:cNvPicPr>
          <p:nvPr/>
        </p:nvPicPr>
        <p:blipFill>
          <a:blip r:embed="rId6"/>
          <a:srcRect/>
          <a:stretch>
            <a:fillRect/>
          </a:stretch>
        </p:blipFill>
        <p:spPr bwMode="auto">
          <a:xfrm>
            <a:off x="6329363" y="4351021"/>
            <a:ext cx="2373312" cy="237363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3"/>
          <p:cNvSpPr>
            <a:spLocks noChangeArrowheads="1"/>
          </p:cNvSpPr>
          <p:nvPr/>
        </p:nvSpPr>
        <p:spPr bwMode="auto">
          <a:xfrm>
            <a:off x="107951" y="1211580"/>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雲林水林 </a:t>
            </a:r>
            <a:r>
              <a:rPr kumimoji="0" lang="en-US" altLang="zh-TW" sz="1500">
                <a:latin typeface="微軟正黑體" panose="020B0604030504040204" pitchFamily="34" charset="-120"/>
                <a:ea typeface="微軟正黑體" panose="020B0604030504040204" pitchFamily="34" charset="-120"/>
              </a:rPr>
              <a:t>297.16kWp</a:t>
            </a:r>
            <a:endParaRPr kumimoji="0" lang="zh-TW" altLang="en-US" sz="1500">
              <a:latin typeface="微軟正黑體" panose="020B0604030504040204" pitchFamily="34" charset="-120"/>
              <a:ea typeface="微軟正黑體" panose="020B0604030504040204" pitchFamily="34" charset="-120"/>
            </a:endParaRPr>
          </a:p>
        </p:txBody>
      </p:sp>
      <p:sp>
        <p:nvSpPr>
          <p:cNvPr id="61442" name="矩形 4"/>
          <p:cNvSpPr>
            <a:spLocks noChangeArrowheads="1"/>
          </p:cNvSpPr>
          <p:nvPr/>
        </p:nvSpPr>
        <p:spPr bwMode="auto">
          <a:xfrm>
            <a:off x="2987676" y="1211580"/>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雲林水林 </a:t>
            </a:r>
            <a:r>
              <a:rPr kumimoji="0" lang="en-US" altLang="zh-TW" sz="1500">
                <a:latin typeface="微軟正黑體" panose="020B0604030504040204" pitchFamily="34" charset="-120"/>
                <a:ea typeface="微軟正黑體" panose="020B0604030504040204" pitchFamily="34" charset="-120"/>
              </a:rPr>
              <a:t>157.32kWp</a:t>
            </a:r>
            <a:endParaRPr kumimoji="0" lang="zh-TW" altLang="en-US" sz="1500">
              <a:latin typeface="微軟正黑體" panose="020B0604030504040204" pitchFamily="34" charset="-120"/>
              <a:ea typeface="微軟正黑體" panose="020B0604030504040204" pitchFamily="34" charset="-120"/>
            </a:endParaRPr>
          </a:p>
        </p:txBody>
      </p:sp>
      <p:sp>
        <p:nvSpPr>
          <p:cNvPr id="61443" name="矩形 5"/>
          <p:cNvSpPr>
            <a:spLocks noChangeArrowheads="1"/>
          </p:cNvSpPr>
          <p:nvPr/>
        </p:nvSpPr>
        <p:spPr bwMode="auto">
          <a:xfrm>
            <a:off x="179389" y="4076700"/>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雲林四湖 </a:t>
            </a:r>
            <a:r>
              <a:rPr kumimoji="0" lang="en-US" altLang="zh-TW" sz="1500">
                <a:latin typeface="微軟正黑體" panose="020B0604030504040204" pitchFamily="34" charset="-120"/>
                <a:ea typeface="微軟正黑體" panose="020B0604030504040204" pitchFamily="34" charset="-120"/>
              </a:rPr>
              <a:t>198.72kWp</a:t>
            </a:r>
            <a:endParaRPr kumimoji="0" lang="zh-TW" altLang="en-US" sz="1500">
              <a:latin typeface="微軟正黑體" panose="020B0604030504040204" pitchFamily="34" charset="-120"/>
              <a:ea typeface="微軟正黑體" panose="020B0604030504040204" pitchFamily="34" charset="-120"/>
            </a:endParaRPr>
          </a:p>
        </p:txBody>
      </p:sp>
      <p:sp>
        <p:nvSpPr>
          <p:cNvPr id="61444" name="矩形 6"/>
          <p:cNvSpPr>
            <a:spLocks noChangeArrowheads="1"/>
          </p:cNvSpPr>
          <p:nvPr/>
        </p:nvSpPr>
        <p:spPr bwMode="auto">
          <a:xfrm>
            <a:off x="3059113" y="4076700"/>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雲林元長 </a:t>
            </a:r>
            <a:r>
              <a:rPr kumimoji="0" lang="en-US" altLang="zh-TW" sz="1500">
                <a:latin typeface="微軟正黑體" panose="020B0604030504040204" pitchFamily="34" charset="-120"/>
                <a:ea typeface="微軟正黑體" panose="020B0604030504040204" pitchFamily="34" charset="-120"/>
              </a:rPr>
              <a:t>258.52kWp</a:t>
            </a:r>
            <a:endParaRPr kumimoji="0" lang="zh-TW" altLang="en-US" sz="1500">
              <a:latin typeface="微軟正黑體" panose="020B0604030504040204" pitchFamily="34" charset="-120"/>
              <a:ea typeface="微軟正黑體" panose="020B0604030504040204" pitchFamily="34" charset="-120"/>
            </a:endParaRPr>
          </a:p>
        </p:txBody>
      </p:sp>
      <p:pic>
        <p:nvPicPr>
          <p:cNvPr id="61445" name="圖片 7" descr="IMG_3558.jpg"/>
          <p:cNvPicPr>
            <a:picLocks noChangeAspect="1"/>
          </p:cNvPicPr>
          <p:nvPr/>
        </p:nvPicPr>
        <p:blipFill>
          <a:blip r:embed="rId1"/>
          <a:srcRect/>
          <a:stretch>
            <a:fillRect/>
          </a:stretch>
        </p:blipFill>
        <p:spPr bwMode="auto">
          <a:xfrm>
            <a:off x="3243263" y="1653540"/>
            <a:ext cx="2309812" cy="2299336"/>
          </a:xfrm>
          <a:prstGeom prst="rect">
            <a:avLst/>
          </a:prstGeom>
          <a:noFill/>
          <a:ln w="9525">
            <a:noFill/>
            <a:miter lim="800000"/>
            <a:headEnd/>
            <a:tailEnd/>
          </a:ln>
        </p:spPr>
      </p:pic>
      <p:pic>
        <p:nvPicPr>
          <p:cNvPr id="61446" name="圖片 8" descr="IMG_3556.jpg"/>
          <p:cNvPicPr>
            <a:picLocks noChangeAspect="1"/>
          </p:cNvPicPr>
          <p:nvPr/>
        </p:nvPicPr>
        <p:blipFill>
          <a:blip r:embed="rId2"/>
          <a:srcRect/>
          <a:stretch>
            <a:fillRect/>
          </a:stretch>
        </p:blipFill>
        <p:spPr bwMode="auto">
          <a:xfrm>
            <a:off x="361950" y="1653540"/>
            <a:ext cx="2306638" cy="2293620"/>
          </a:xfrm>
          <a:prstGeom prst="rect">
            <a:avLst/>
          </a:prstGeom>
          <a:noFill/>
          <a:ln w="9525">
            <a:noFill/>
            <a:miter lim="800000"/>
            <a:headEnd/>
            <a:tailEnd/>
          </a:ln>
        </p:spPr>
      </p:pic>
      <p:pic>
        <p:nvPicPr>
          <p:cNvPr id="61447" name="圖片 9"/>
          <p:cNvPicPr>
            <a:picLocks noChangeAspect="1"/>
          </p:cNvPicPr>
          <p:nvPr/>
        </p:nvPicPr>
        <p:blipFill>
          <a:blip r:embed="rId3"/>
          <a:srcRect/>
          <a:stretch>
            <a:fillRect/>
          </a:stretch>
        </p:blipFill>
        <p:spPr bwMode="auto">
          <a:xfrm>
            <a:off x="395288" y="4446271"/>
            <a:ext cx="2292350" cy="2282190"/>
          </a:xfrm>
          <a:prstGeom prst="rect">
            <a:avLst/>
          </a:prstGeom>
          <a:noFill/>
          <a:ln w="9525">
            <a:noFill/>
            <a:miter lim="800000"/>
            <a:headEnd/>
            <a:tailEnd/>
          </a:ln>
        </p:spPr>
      </p:pic>
      <p:pic>
        <p:nvPicPr>
          <p:cNvPr id="61448" name="圖片 11"/>
          <p:cNvPicPr>
            <a:picLocks noChangeAspect="1"/>
          </p:cNvPicPr>
          <p:nvPr/>
        </p:nvPicPr>
        <p:blipFill>
          <a:blip r:embed="rId4"/>
          <a:srcRect/>
          <a:stretch>
            <a:fillRect/>
          </a:stretch>
        </p:blipFill>
        <p:spPr bwMode="auto">
          <a:xfrm>
            <a:off x="3276601" y="4446270"/>
            <a:ext cx="2309813" cy="2286000"/>
          </a:xfrm>
          <a:prstGeom prst="rect">
            <a:avLst/>
          </a:prstGeom>
          <a:noFill/>
          <a:ln w="9525">
            <a:noFill/>
            <a:miter lim="800000"/>
            <a:headEnd/>
            <a:tailEnd/>
          </a:ln>
        </p:spPr>
      </p:pic>
      <p:sp>
        <p:nvSpPr>
          <p:cNvPr id="61449" name="矩形 5"/>
          <p:cNvSpPr>
            <a:spLocks noChangeArrowheads="1"/>
          </p:cNvSpPr>
          <p:nvPr/>
        </p:nvSpPr>
        <p:spPr bwMode="auto">
          <a:xfrm>
            <a:off x="6211889" y="4076700"/>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雲林台西 </a:t>
            </a:r>
            <a:r>
              <a:rPr kumimoji="0" lang="en-US" altLang="zh-TW" sz="1500">
                <a:latin typeface="微軟正黑體" panose="020B0604030504040204" pitchFamily="34" charset="-120"/>
                <a:ea typeface="微軟正黑體" panose="020B0604030504040204" pitchFamily="34" charset="-120"/>
              </a:rPr>
              <a:t>299.86kWp</a:t>
            </a:r>
            <a:endParaRPr kumimoji="0" lang="en-US" altLang="zh-TW" sz="1500">
              <a:latin typeface="微軟正黑體" panose="020B0604030504040204" pitchFamily="34" charset="-120"/>
              <a:ea typeface="微軟正黑體" panose="020B0604030504040204" pitchFamily="34" charset="-120"/>
            </a:endParaRPr>
          </a:p>
        </p:txBody>
      </p:sp>
      <p:pic>
        <p:nvPicPr>
          <p:cNvPr id="61450" name="圖片 9" descr="IMG_3451.jpg"/>
          <p:cNvPicPr>
            <a:picLocks noChangeAspect="1"/>
          </p:cNvPicPr>
          <p:nvPr/>
        </p:nvPicPr>
        <p:blipFill>
          <a:blip r:embed="rId5"/>
          <a:srcRect/>
          <a:stretch>
            <a:fillRect/>
          </a:stretch>
        </p:blipFill>
        <p:spPr bwMode="auto">
          <a:xfrm>
            <a:off x="6373814" y="4463416"/>
            <a:ext cx="2274887" cy="2265044"/>
          </a:xfrm>
          <a:prstGeom prst="rect">
            <a:avLst/>
          </a:prstGeom>
          <a:noFill/>
          <a:ln w="9525">
            <a:noFill/>
            <a:miter lim="800000"/>
            <a:headEnd/>
            <a:tailEnd/>
          </a:ln>
        </p:spPr>
      </p:pic>
      <p:sp>
        <p:nvSpPr>
          <p:cNvPr id="61451" name="矩形 3"/>
          <p:cNvSpPr>
            <a:spLocks noChangeArrowheads="1"/>
          </p:cNvSpPr>
          <p:nvPr/>
        </p:nvSpPr>
        <p:spPr bwMode="auto">
          <a:xfrm>
            <a:off x="6084889" y="1196340"/>
            <a:ext cx="199761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嘉義大林</a:t>
            </a:r>
            <a:r>
              <a:rPr kumimoji="0" lang="en-US" altLang="zh-TW" sz="1500">
                <a:latin typeface="微軟正黑體" panose="020B0604030504040204" pitchFamily="34" charset="-120"/>
                <a:ea typeface="微軟正黑體" panose="020B0604030504040204" pitchFamily="34" charset="-120"/>
              </a:rPr>
              <a:t> 295.36kWp</a:t>
            </a:r>
            <a:endParaRPr kumimoji="0" lang="en-US" altLang="zh-TW" sz="1500">
              <a:latin typeface="微軟正黑體" panose="020B0604030504040204" pitchFamily="34" charset="-120"/>
              <a:ea typeface="微軟正黑體" panose="020B0604030504040204" pitchFamily="34" charset="-120"/>
            </a:endParaRPr>
          </a:p>
        </p:txBody>
      </p:sp>
      <p:pic>
        <p:nvPicPr>
          <p:cNvPr id="61452" name="圖片 8" descr="IMG_3975.jpg"/>
          <p:cNvPicPr>
            <a:picLocks noChangeAspect="1"/>
          </p:cNvPicPr>
          <p:nvPr/>
        </p:nvPicPr>
        <p:blipFill>
          <a:blip r:embed="rId6"/>
          <a:srcRect/>
          <a:stretch>
            <a:fillRect/>
          </a:stretch>
        </p:blipFill>
        <p:spPr bwMode="auto">
          <a:xfrm>
            <a:off x="6340476" y="1684020"/>
            <a:ext cx="2263775" cy="226314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矩形 4"/>
          <p:cNvSpPr>
            <a:spLocks noChangeArrowheads="1"/>
          </p:cNvSpPr>
          <p:nvPr/>
        </p:nvSpPr>
        <p:spPr bwMode="auto">
          <a:xfrm>
            <a:off x="3481388" y="1158240"/>
            <a:ext cx="2157920"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雲林土庫倉庫</a:t>
            </a:r>
            <a:r>
              <a:rPr kumimoji="0" lang="en-US" altLang="zh-TW" sz="1500">
                <a:latin typeface="微軟正黑體" panose="020B0604030504040204" pitchFamily="34" charset="-120"/>
                <a:ea typeface="微軟正黑體" panose="020B0604030504040204" pitchFamily="34" charset="-120"/>
              </a:rPr>
              <a:t> 98.7kWp</a:t>
            </a:r>
            <a:endParaRPr kumimoji="0" lang="zh-TW" altLang="en-US" sz="1500">
              <a:latin typeface="微軟正黑體" panose="020B0604030504040204" pitchFamily="34" charset="-120"/>
              <a:ea typeface="微軟正黑體" panose="020B0604030504040204" pitchFamily="34" charset="-120"/>
            </a:endParaRPr>
          </a:p>
        </p:txBody>
      </p:sp>
      <p:sp>
        <p:nvSpPr>
          <p:cNvPr id="63490" name="矩形 5"/>
          <p:cNvSpPr>
            <a:spLocks noChangeArrowheads="1"/>
          </p:cNvSpPr>
          <p:nvPr/>
        </p:nvSpPr>
        <p:spPr bwMode="auto">
          <a:xfrm>
            <a:off x="460375" y="1160146"/>
            <a:ext cx="2382340"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雲林土庫大樓 </a:t>
            </a:r>
            <a:r>
              <a:rPr kumimoji="0" lang="en-US" altLang="zh-TW" sz="1500">
                <a:latin typeface="微軟正黑體" panose="020B0604030504040204" pitchFamily="34" charset="-120"/>
                <a:ea typeface="微軟正黑體" panose="020B0604030504040204" pitchFamily="34" charset="-120"/>
              </a:rPr>
              <a:t>97.525kWp</a:t>
            </a:r>
            <a:endParaRPr kumimoji="0" lang="zh-TW" altLang="en-US" sz="1500">
              <a:latin typeface="微軟正黑體" panose="020B0604030504040204" pitchFamily="34" charset="-120"/>
              <a:ea typeface="微軟正黑體" panose="020B0604030504040204" pitchFamily="34" charset="-120"/>
            </a:endParaRPr>
          </a:p>
        </p:txBody>
      </p:sp>
      <p:pic>
        <p:nvPicPr>
          <p:cNvPr id="63491" name="圖片 8" descr="IMG_4032.jpg"/>
          <p:cNvPicPr>
            <a:picLocks noChangeAspect="1"/>
          </p:cNvPicPr>
          <p:nvPr/>
        </p:nvPicPr>
        <p:blipFill>
          <a:blip r:embed="rId1"/>
          <a:srcRect/>
          <a:stretch>
            <a:fillRect/>
          </a:stretch>
        </p:blipFill>
        <p:spPr bwMode="auto">
          <a:xfrm>
            <a:off x="407988" y="1527810"/>
            <a:ext cx="2914650" cy="2318386"/>
          </a:xfrm>
          <a:prstGeom prst="rect">
            <a:avLst/>
          </a:prstGeom>
          <a:noFill/>
          <a:ln w="9525">
            <a:noFill/>
            <a:miter lim="800000"/>
            <a:headEnd/>
            <a:tailEnd/>
          </a:ln>
        </p:spPr>
      </p:pic>
      <p:pic>
        <p:nvPicPr>
          <p:cNvPr id="63492" name="圖片 9" descr="IMG_3715.JPG"/>
          <p:cNvPicPr>
            <a:picLocks noChangeAspect="1"/>
          </p:cNvPicPr>
          <p:nvPr/>
        </p:nvPicPr>
        <p:blipFill>
          <a:blip r:embed="rId2"/>
          <a:srcRect/>
          <a:stretch>
            <a:fillRect/>
          </a:stretch>
        </p:blipFill>
        <p:spPr bwMode="auto">
          <a:xfrm>
            <a:off x="3481389" y="1537336"/>
            <a:ext cx="3038475" cy="2320290"/>
          </a:xfrm>
          <a:prstGeom prst="rect">
            <a:avLst/>
          </a:prstGeom>
          <a:noFill/>
          <a:ln w="9525">
            <a:noFill/>
            <a:miter lim="800000"/>
            <a:headEnd/>
            <a:tailEnd/>
          </a:ln>
        </p:spPr>
      </p:pic>
      <p:sp>
        <p:nvSpPr>
          <p:cNvPr id="63493" name="矩形 6"/>
          <p:cNvSpPr>
            <a:spLocks noChangeArrowheads="1"/>
          </p:cNvSpPr>
          <p:nvPr/>
        </p:nvSpPr>
        <p:spPr bwMode="auto">
          <a:xfrm>
            <a:off x="3348039" y="4004310"/>
            <a:ext cx="1728315"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高雄路竹 </a:t>
            </a:r>
            <a:r>
              <a:rPr kumimoji="0" lang="en-US" altLang="zh-TW" sz="1500">
                <a:latin typeface="微軟正黑體" panose="020B0604030504040204" pitchFamily="34" charset="-120"/>
                <a:ea typeface="微軟正黑體" panose="020B0604030504040204" pitchFamily="34" charset="-120"/>
              </a:rPr>
              <a:t>216kWp</a:t>
            </a:r>
            <a:endParaRPr kumimoji="0" lang="zh-TW" altLang="en-US" sz="1500">
              <a:latin typeface="微軟正黑體" panose="020B0604030504040204" pitchFamily="34" charset="-120"/>
              <a:ea typeface="微軟正黑體" panose="020B0604030504040204" pitchFamily="34" charset="-120"/>
            </a:endParaRPr>
          </a:p>
        </p:txBody>
      </p:sp>
      <p:pic>
        <p:nvPicPr>
          <p:cNvPr id="63494" name="圖片 10" descr="IMG_4279.jpg"/>
          <p:cNvPicPr>
            <a:picLocks noChangeAspect="1"/>
          </p:cNvPicPr>
          <p:nvPr/>
        </p:nvPicPr>
        <p:blipFill>
          <a:blip r:embed="rId3"/>
          <a:srcRect/>
          <a:stretch>
            <a:fillRect/>
          </a:stretch>
        </p:blipFill>
        <p:spPr bwMode="auto">
          <a:xfrm>
            <a:off x="3357564" y="4379596"/>
            <a:ext cx="2382837" cy="2383154"/>
          </a:xfrm>
          <a:prstGeom prst="rect">
            <a:avLst/>
          </a:prstGeom>
          <a:noFill/>
          <a:ln w="9525">
            <a:noFill/>
            <a:miter lim="800000"/>
            <a:headEnd/>
            <a:tailEnd/>
          </a:ln>
        </p:spPr>
      </p:pic>
      <p:sp>
        <p:nvSpPr>
          <p:cNvPr id="63495" name="矩形 3"/>
          <p:cNvSpPr>
            <a:spLocks noChangeArrowheads="1"/>
          </p:cNvSpPr>
          <p:nvPr/>
        </p:nvSpPr>
        <p:spPr bwMode="auto">
          <a:xfrm>
            <a:off x="323851" y="4010026"/>
            <a:ext cx="1885409"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嘉義布袋 </a:t>
            </a:r>
            <a:r>
              <a:rPr kumimoji="0" lang="en-US" altLang="zh-TW" sz="1500">
                <a:latin typeface="微軟正黑體" panose="020B0604030504040204" pitchFamily="34" charset="-120"/>
                <a:ea typeface="微軟正黑體" panose="020B0604030504040204" pitchFamily="34" charset="-120"/>
              </a:rPr>
              <a:t>484.1kWp</a:t>
            </a:r>
            <a:endParaRPr kumimoji="0" lang="zh-TW" altLang="en-US" sz="1500">
              <a:latin typeface="微軟正黑體" panose="020B0604030504040204" pitchFamily="34" charset="-120"/>
              <a:ea typeface="微軟正黑體" panose="020B0604030504040204" pitchFamily="34" charset="-120"/>
            </a:endParaRPr>
          </a:p>
        </p:txBody>
      </p:sp>
      <p:pic>
        <p:nvPicPr>
          <p:cNvPr id="63496" name="圖片 10" descr="IMG_3541.jpg"/>
          <p:cNvPicPr>
            <a:picLocks noChangeAspect="1"/>
          </p:cNvPicPr>
          <p:nvPr/>
        </p:nvPicPr>
        <p:blipFill>
          <a:blip r:embed="rId4"/>
          <a:srcRect/>
          <a:stretch>
            <a:fillRect/>
          </a:stretch>
        </p:blipFill>
        <p:spPr bwMode="auto">
          <a:xfrm>
            <a:off x="336551" y="4379596"/>
            <a:ext cx="2333625" cy="2324100"/>
          </a:xfrm>
          <a:prstGeom prst="rect">
            <a:avLst/>
          </a:prstGeom>
          <a:noFill/>
          <a:ln w="9525">
            <a:noFill/>
            <a:miter lim="800000"/>
            <a:headEnd/>
            <a:tailEnd/>
          </a:ln>
        </p:spPr>
      </p:pic>
      <p:sp>
        <p:nvSpPr>
          <p:cNvPr id="63497" name="矩形 5"/>
          <p:cNvSpPr>
            <a:spLocks noChangeArrowheads="1"/>
          </p:cNvSpPr>
          <p:nvPr/>
        </p:nvSpPr>
        <p:spPr bwMode="auto">
          <a:xfrm>
            <a:off x="6084889" y="4017646"/>
            <a:ext cx="2109830" cy="309519"/>
          </a:xfrm>
          <a:prstGeom prst="rect">
            <a:avLst/>
          </a:prstGeom>
          <a:noFill/>
          <a:ln w="9525">
            <a:noFill/>
            <a:miter lim="800000"/>
          </a:ln>
        </p:spPr>
        <p:txBody>
          <a:bodyPr wrap="none" lIns="77925" tIns="38963" rIns="77925" bIns="38963">
            <a:spAutoFit/>
          </a:bodyPr>
          <a:lstStyle/>
          <a:p>
            <a:pPr fontAlgn="ctr"/>
            <a:r>
              <a:rPr kumimoji="0" lang="zh-TW" altLang="en-US" sz="1500">
                <a:latin typeface="微軟正黑體" panose="020B0604030504040204" pitchFamily="34" charset="-120"/>
                <a:ea typeface="微軟正黑體" panose="020B0604030504040204" pitchFamily="34" charset="-120"/>
              </a:rPr>
              <a:t>台南柳營 </a:t>
            </a:r>
            <a:r>
              <a:rPr kumimoji="0" lang="en-US" altLang="zh-TW" sz="1500">
                <a:latin typeface="微軟正黑體" panose="020B0604030504040204" pitchFamily="34" charset="-120"/>
                <a:ea typeface="微軟正黑體" panose="020B0604030504040204" pitchFamily="34" charset="-120"/>
              </a:rPr>
              <a:t>198.675kWp</a:t>
            </a:r>
            <a:endParaRPr kumimoji="0" lang="zh-TW" altLang="en-US" sz="1500">
              <a:latin typeface="微軟正黑體" panose="020B0604030504040204" pitchFamily="34" charset="-120"/>
              <a:ea typeface="微軟正黑體" panose="020B0604030504040204" pitchFamily="34" charset="-120"/>
            </a:endParaRPr>
          </a:p>
        </p:txBody>
      </p:sp>
      <p:pic>
        <p:nvPicPr>
          <p:cNvPr id="63498" name="圖片 6" descr="IMG_4352.jpg"/>
          <p:cNvPicPr>
            <a:picLocks noChangeAspect="1"/>
          </p:cNvPicPr>
          <p:nvPr/>
        </p:nvPicPr>
        <p:blipFill>
          <a:blip r:embed="rId5"/>
          <a:srcRect/>
          <a:stretch>
            <a:fillRect/>
          </a:stretch>
        </p:blipFill>
        <p:spPr bwMode="auto">
          <a:xfrm>
            <a:off x="6175375" y="4438650"/>
            <a:ext cx="2324100" cy="23241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1">
            <a:extLst>
              <a:ext uri="{28A0092B-C50C-407E-A947-70E740481C1C}">
                <a14:useLocalDpi xmlns:a14="http://schemas.microsoft.com/office/drawing/2010/main" val="0"/>
              </a:ext>
            </a:extLst>
          </a:blip>
          <a:srcRect l="69167" t="54032" b="18378"/>
          <a:stretch>
            <a:fillRect/>
          </a:stretch>
        </p:blipFill>
        <p:spPr>
          <a:xfrm>
            <a:off x="5796136" y="4193218"/>
            <a:ext cx="2664296" cy="1728192"/>
          </a:xfrm>
          <a:prstGeom prst="rect">
            <a:avLst/>
          </a:prstGeom>
        </p:spPr>
      </p:pic>
      <p:sp>
        <p:nvSpPr>
          <p:cNvPr id="3" name="矩形 2"/>
          <p:cNvSpPr/>
          <p:nvPr/>
        </p:nvSpPr>
        <p:spPr>
          <a:xfrm>
            <a:off x="5796136" y="4409242"/>
            <a:ext cx="2376264" cy="1512168"/>
          </a:xfrm>
          <a:prstGeom prst="rect">
            <a:avLst/>
          </a:prstGeom>
          <a:noFill/>
          <a:ln w="76200">
            <a:solidFill>
              <a:srgbClr val="99CC00"/>
            </a:solidFill>
            <a:prstDash val="sysDash"/>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rotWithShape="1">
          <a:blip r:embed="rId1">
            <a:extLst>
              <a:ext uri="{28A0092B-C50C-407E-A947-70E740481C1C}">
                <a14:useLocalDpi xmlns:a14="http://schemas.microsoft.com/office/drawing/2010/main" val="0"/>
              </a:ext>
            </a:extLst>
          </a:blip>
          <a:srcRect b="91953"/>
          <a:stretch>
            <a:fillRect/>
          </a:stretch>
        </p:blipFill>
        <p:spPr>
          <a:xfrm>
            <a:off x="251520" y="332656"/>
            <a:ext cx="8640960" cy="504056"/>
          </a:xfrm>
          <a:prstGeom prst="rect">
            <a:avLst/>
          </a:prstGeom>
        </p:spPr>
      </p:pic>
      <p:sp>
        <p:nvSpPr>
          <p:cNvPr id="7" name="矩形 6"/>
          <p:cNvSpPr/>
          <p:nvPr/>
        </p:nvSpPr>
        <p:spPr>
          <a:xfrm>
            <a:off x="539552" y="1045355"/>
            <a:ext cx="8064896" cy="2708434"/>
          </a:xfrm>
          <a:prstGeom prst="rect">
            <a:avLst/>
          </a:prstGeom>
        </p:spPr>
        <p:txBody>
          <a:bodyPr wrap="square">
            <a:spAutoFit/>
          </a:bodyPr>
          <a:lstStyle/>
          <a:p>
            <a:pPr>
              <a:lnSpc>
                <a:spcPts val="2400"/>
              </a:lnSpc>
              <a:spcBef>
                <a:spcPts val="1200"/>
              </a:spcBef>
            </a:pPr>
            <a:br>
              <a:rPr lang="zh-TW" altLang="en-US" dirty="0">
                <a:solidFill>
                  <a:srgbClr val="343434"/>
                </a:solidFill>
                <a:latin typeface="Arial" panose="020B0604020202020204" pitchFamily="34" charset="0"/>
              </a:rPr>
            </a:br>
            <a:r>
              <a:rPr lang="zh-TW" altLang="en-US" dirty="0">
                <a:solidFill>
                  <a:srgbClr val="343434"/>
                </a:solidFill>
                <a:latin typeface="Arial" panose="020B0604020202020204" pitchFamily="34" charset="0"/>
              </a:rPr>
              <a:t>綠能建設效益，即透過完備基礎建設，達成能源轉型帶動產業創新的目標，預期效益如下</a:t>
            </a:r>
            <a:r>
              <a:rPr lang="zh-TW" altLang="en-US" dirty="0" smtClean="0">
                <a:solidFill>
                  <a:srgbClr val="343434"/>
                </a:solidFill>
                <a:latin typeface="Arial" panose="020B0604020202020204" pitchFamily="34" charset="0"/>
              </a:rPr>
              <a:t>：</a:t>
            </a:r>
            <a:endParaRPr lang="en-US" altLang="zh-TW" dirty="0" smtClean="0">
              <a:solidFill>
                <a:srgbClr val="343434"/>
              </a:solidFill>
              <a:latin typeface="Arial" panose="020B0604020202020204" pitchFamily="34" charset="0"/>
            </a:endParaRPr>
          </a:p>
          <a:p>
            <a:pPr>
              <a:lnSpc>
                <a:spcPts val="2400"/>
              </a:lnSpc>
              <a:spcBef>
                <a:spcPts val="1200"/>
              </a:spcBef>
            </a:pPr>
            <a:r>
              <a:rPr lang="zh-TW" altLang="en-US" dirty="0" smtClean="0">
                <a:solidFill>
                  <a:srgbClr val="343434"/>
                </a:solidFill>
                <a:latin typeface="Arial" panose="020B0604020202020204" pitchFamily="34" charset="0"/>
              </a:rPr>
              <a:t>一</a:t>
            </a:r>
            <a:r>
              <a:rPr lang="zh-TW" altLang="en-US" dirty="0">
                <a:solidFill>
                  <a:srgbClr val="343434"/>
                </a:solidFill>
                <a:latin typeface="Arial" panose="020B0604020202020204" pitchFamily="34" charset="0"/>
              </a:rPr>
              <a:t>、</a:t>
            </a:r>
            <a:r>
              <a:rPr lang="zh-TW" altLang="en-US" dirty="0">
                <a:solidFill>
                  <a:srgbClr val="000099"/>
                </a:solidFill>
                <a:latin typeface="Arial" panose="020B0604020202020204" pitchFamily="34" charset="0"/>
              </a:rPr>
              <a:t>能源轉型效益：以環境永續為主要目標，強化能源安全、創新綠色經濟、促進環境永續及社會公平，規劃發電端、用電端、系統端、產業端及環境端等建設目標</a:t>
            </a:r>
            <a:br>
              <a:rPr lang="zh-TW" altLang="en-US" dirty="0">
                <a:solidFill>
                  <a:srgbClr val="343434"/>
                </a:solidFill>
                <a:latin typeface="Arial" panose="020B0604020202020204" pitchFamily="34" charset="0"/>
              </a:rPr>
            </a:br>
            <a:r>
              <a:rPr lang="zh-TW" altLang="en-US" dirty="0">
                <a:solidFill>
                  <a:srgbClr val="343434"/>
                </a:solidFill>
                <a:latin typeface="Arial" panose="020B0604020202020204" pitchFamily="34" charset="0"/>
              </a:rPr>
              <a:t>二、產業效益：打造臺灣為亞洲綠能產業發展的重要據點，讓臺灣於</a:t>
            </a:r>
            <a:r>
              <a:rPr lang="en-US" altLang="zh-TW" dirty="0">
                <a:solidFill>
                  <a:srgbClr val="343434"/>
                </a:solidFill>
                <a:latin typeface="Arial" panose="020B0604020202020204" pitchFamily="34" charset="0"/>
              </a:rPr>
              <a:t>5</a:t>
            </a:r>
            <a:r>
              <a:rPr lang="zh-TW" altLang="en-US" dirty="0">
                <a:solidFill>
                  <a:srgbClr val="343434"/>
                </a:solidFill>
                <a:latin typeface="Arial" panose="020B0604020202020204" pitchFamily="34" charset="0"/>
              </a:rPr>
              <a:t>至</a:t>
            </a:r>
            <a:r>
              <a:rPr lang="en-US" altLang="zh-TW" dirty="0">
                <a:solidFill>
                  <a:srgbClr val="343434"/>
                </a:solidFill>
                <a:latin typeface="Arial" panose="020B0604020202020204" pitchFamily="34" charset="0"/>
              </a:rPr>
              <a:t>10</a:t>
            </a:r>
            <a:r>
              <a:rPr lang="zh-TW" altLang="en-US" dirty="0">
                <a:solidFill>
                  <a:srgbClr val="343434"/>
                </a:solidFill>
                <a:latin typeface="Arial" panose="020B0604020202020204" pitchFamily="34" charset="0"/>
              </a:rPr>
              <a:t>年內於全球綠能產業占有一席之地。</a:t>
            </a:r>
            <a:endParaRPr lang="zh-TW" altLang="en-US" b="0" i="0" dirty="0">
              <a:solidFill>
                <a:srgbClr val="343434"/>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橢圓 18"/>
          <p:cNvSpPr/>
          <p:nvPr/>
        </p:nvSpPr>
        <p:spPr>
          <a:xfrm rot="1277479">
            <a:off x="5838766" y="1609669"/>
            <a:ext cx="1193331" cy="1161749"/>
          </a:xfrm>
          <a:prstGeom prst="ellipse">
            <a:avLst/>
          </a:prstGeom>
          <a:gradFill>
            <a:gsLst>
              <a:gs pos="100000">
                <a:srgbClr val="FFFF00"/>
              </a:gs>
              <a:gs pos="12000">
                <a:srgbClr val="FF3300"/>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rot="1277479">
            <a:off x="1831607" y="1582741"/>
            <a:ext cx="1193331" cy="1161749"/>
          </a:xfrm>
          <a:prstGeom prst="ellipse">
            <a:avLst/>
          </a:prstGeom>
          <a:gradFill>
            <a:gsLst>
              <a:gs pos="100000">
                <a:srgbClr val="FFFF00"/>
              </a:gs>
              <a:gs pos="12000">
                <a:srgbClr val="FF3300"/>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4128" y="5805264"/>
            <a:ext cx="9158128"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Rectangle 3"/>
          <p:cNvSpPr>
            <a:spLocks noChangeArrowheads="1"/>
          </p:cNvSpPr>
          <p:nvPr/>
        </p:nvSpPr>
        <p:spPr bwMode="auto">
          <a:xfrm>
            <a:off x="755576" y="1836599"/>
            <a:ext cx="8137028" cy="707886"/>
          </a:xfrm>
          <a:prstGeom prst="rect">
            <a:avLst/>
          </a:prstGeom>
          <a:noFill/>
          <a:ln w="9525">
            <a:noFill/>
            <a:miter lim="800000"/>
          </a:ln>
        </p:spPr>
        <p:txBody>
          <a:bodyPr wrap="square">
            <a:spAutoFit/>
          </a:bodyPr>
          <a:lstStyle/>
          <a:p>
            <a:pPr eaLnBrk="0" hangingPunct="0">
              <a:buFont typeface="Arial" panose="020B0604020202020204" pitchFamily="34" charset="0"/>
              <a:buNone/>
            </a:pPr>
            <a:r>
              <a:rPr lang="zh-TW" altLang="en-US" sz="4000" b="1" dirty="0">
                <a:solidFill>
                  <a:srgbClr val="009900"/>
                </a:solidFill>
                <a:latin typeface="微軟正黑體" panose="020B0604030504040204" pitchFamily="34" charset="-120"/>
                <a:ea typeface="微軟正黑體" panose="020B0604030504040204" pitchFamily="34" charset="-120"/>
              </a:rPr>
              <a:t>深根</a:t>
            </a:r>
            <a:r>
              <a:rPr kumimoji="0" lang="zh-TW" altLang="en-US" sz="4000" b="1" dirty="0" smtClean="0">
                <a:solidFill>
                  <a:srgbClr val="009900"/>
                </a:solidFill>
                <a:latin typeface="微軟正黑體" panose="020B0604030504040204" pitchFamily="34" charset="-120"/>
                <a:ea typeface="微軟正黑體" panose="020B0604030504040204" pitchFamily="34" charset="-120"/>
              </a:rPr>
              <a:t>綠</a:t>
            </a:r>
            <a:r>
              <a:rPr kumimoji="0" lang="zh-TW" altLang="en-US" sz="4000" b="1" dirty="0">
                <a:solidFill>
                  <a:srgbClr val="009900"/>
                </a:solidFill>
                <a:latin typeface="微軟正黑體" panose="020B0604030504040204" pitchFamily="34" charset="-120"/>
                <a:ea typeface="微軟正黑體" panose="020B0604030504040204" pitchFamily="34" charset="-120"/>
              </a:rPr>
              <a:t>能</a:t>
            </a:r>
            <a:r>
              <a:rPr kumimoji="0" lang="zh-TW" altLang="en-US" sz="4000" b="1" dirty="0" smtClean="0">
                <a:solidFill>
                  <a:srgbClr val="009900"/>
                </a:solidFill>
                <a:latin typeface="微軟正黑體" panose="020B0604030504040204" pitchFamily="34" charset="-120"/>
                <a:ea typeface="微軟正黑體" panose="020B0604030504040204" pitchFamily="34" charset="-120"/>
              </a:rPr>
              <a:t>、</a:t>
            </a:r>
            <a:r>
              <a:rPr lang="zh-TW" altLang="en-US" sz="4000" b="1" dirty="0" smtClean="0">
                <a:solidFill>
                  <a:srgbClr val="009900"/>
                </a:solidFill>
                <a:latin typeface="微軟正黑體" panose="020B0604030504040204" pitchFamily="34" charset="-120"/>
                <a:ea typeface="微軟正黑體" panose="020B0604030504040204" pitchFamily="34" charset="-120"/>
              </a:rPr>
              <a:t>愛護</a:t>
            </a:r>
            <a:r>
              <a:rPr lang="zh-TW" altLang="en-US" sz="4000" b="1" dirty="0">
                <a:solidFill>
                  <a:srgbClr val="009900"/>
                </a:solidFill>
                <a:latin typeface="微軟正黑體" panose="020B0604030504040204" pitchFamily="34" charset="-120"/>
                <a:ea typeface="微軟正黑體" panose="020B0604030504040204" pitchFamily="34" charset="-120"/>
              </a:rPr>
              <a:t>地球</a:t>
            </a:r>
            <a:r>
              <a:rPr kumimoji="0" lang="zh-TW" altLang="en-US" sz="4000" b="1" dirty="0" smtClean="0">
                <a:solidFill>
                  <a:srgbClr val="009900"/>
                </a:solidFill>
                <a:latin typeface="微軟正黑體" panose="020B0604030504040204" pitchFamily="34" charset="-120"/>
                <a:ea typeface="微軟正黑體" panose="020B0604030504040204" pitchFamily="34" charset="-120"/>
              </a:rPr>
              <a:t>、</a:t>
            </a:r>
            <a:r>
              <a:rPr kumimoji="0" lang="zh-TW" altLang="en-US" sz="4000" b="1" dirty="0">
                <a:solidFill>
                  <a:srgbClr val="009900"/>
                </a:solidFill>
                <a:latin typeface="微軟正黑體" panose="020B0604030504040204" pitchFamily="34" charset="-120"/>
                <a:ea typeface="微軟正黑體" panose="020B0604030504040204" pitchFamily="34" charset="-120"/>
              </a:rPr>
              <a:t>永續經營</a:t>
            </a:r>
            <a:endParaRPr kumimoji="0" lang="en-US" altLang="zh-TW" sz="4000" b="1" dirty="0">
              <a:solidFill>
                <a:srgbClr val="009900"/>
              </a:solidFill>
              <a:latin typeface="微軟正黑體" panose="020B0604030504040204" pitchFamily="34" charset="-120"/>
              <a:ea typeface="微軟正黑體" panose="020B0604030504040204" pitchFamily="34" charset="-120"/>
            </a:endParaRPr>
          </a:p>
        </p:txBody>
      </p:sp>
      <p:pic>
        <p:nvPicPr>
          <p:cNvPr id="10" name="圖片 1"/>
          <p:cNvPicPr>
            <a:picLocks noChangeAspect="1"/>
          </p:cNvPicPr>
          <p:nvPr/>
        </p:nvPicPr>
        <p:blipFill>
          <a:blip r:embed="rId1"/>
          <a:srcRect/>
          <a:stretch>
            <a:fillRect/>
          </a:stretch>
        </p:blipFill>
        <p:spPr bwMode="auto">
          <a:xfrm>
            <a:off x="5940152" y="5073113"/>
            <a:ext cx="3009504" cy="741169"/>
          </a:xfrm>
          <a:prstGeom prst="rect">
            <a:avLst/>
          </a:prstGeom>
          <a:noFill/>
          <a:ln w="9525">
            <a:noFill/>
            <a:miter lim="800000"/>
            <a:headEnd/>
            <a:tailEnd/>
          </a:ln>
        </p:spPr>
      </p:pic>
      <p:sp>
        <p:nvSpPr>
          <p:cNvPr id="22" name="橢圓 21"/>
          <p:cNvSpPr/>
          <p:nvPr/>
        </p:nvSpPr>
        <p:spPr>
          <a:xfrm rot="1277479">
            <a:off x="8584754" y="4662859"/>
            <a:ext cx="363370" cy="356446"/>
          </a:xfrm>
          <a:prstGeom prst="ellipse">
            <a:avLst/>
          </a:prstGeom>
          <a:gradFill>
            <a:gsLst>
              <a:gs pos="100000">
                <a:srgbClr val="FFFF00"/>
              </a:gs>
              <a:gs pos="12000">
                <a:srgbClr val="FF3300"/>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10"/>
          <p:cNvSpPr>
            <a:spLocks noChangeArrowheads="1"/>
          </p:cNvSpPr>
          <p:nvPr/>
        </p:nvSpPr>
        <p:spPr bwMode="auto">
          <a:xfrm>
            <a:off x="3379788" y="3036570"/>
            <a:ext cx="2149136" cy="648074"/>
          </a:xfrm>
          <a:prstGeom prst="rect">
            <a:avLst/>
          </a:prstGeom>
          <a:noFill/>
          <a:ln w="9525">
            <a:noFill/>
            <a:miter lim="800000"/>
          </a:ln>
        </p:spPr>
        <p:txBody>
          <a:bodyPr wrap="none" lIns="77925" tIns="38963" rIns="77925" bIns="38963">
            <a:spAutoFit/>
          </a:bodyPr>
          <a:lstStyle/>
          <a:p>
            <a:pPr eaLnBrk="0" hangingPunct="0"/>
            <a:r>
              <a:rPr kumimoji="0" lang="en-US" altLang="en-US" sz="3700" dirty="0">
                <a:solidFill>
                  <a:srgbClr val="7F7F7F"/>
                </a:solidFill>
                <a:ea typeface="SimSun" panose="02010600030101010101" pitchFamily="2" charset="-122"/>
              </a:rPr>
              <a:t>Thank you</a:t>
            </a:r>
            <a:endParaRPr kumimoji="0" lang="en-US" altLang="en-US" sz="3700" dirty="0">
              <a:solidFill>
                <a:srgbClr val="7F7F7F"/>
              </a:solidFill>
              <a:ea typeface="SimSun"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8450" name="Group 2"/>
          <p:cNvGraphicFramePr>
            <a:graphicFrameLocks noGrp="1"/>
          </p:cNvGraphicFramePr>
          <p:nvPr/>
        </p:nvGraphicFramePr>
        <p:xfrm>
          <a:off x="302760" y="2246313"/>
          <a:ext cx="8641669" cy="4471080"/>
        </p:xfrm>
        <a:graphic>
          <a:graphicData uri="http://schemas.openxmlformats.org/drawingml/2006/table">
            <a:tbl>
              <a:tblPr/>
              <a:tblGrid>
                <a:gridCol w="1697491"/>
                <a:gridCol w="1697491"/>
                <a:gridCol w="1780268"/>
                <a:gridCol w="1716768"/>
                <a:gridCol w="1749651"/>
              </a:tblGrid>
              <a:tr h="826634">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125">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7321">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eaLnBrk="0" hangingPunct="0">
                        <a:spcBef>
                          <a:spcPct val="20000"/>
                        </a:spcBef>
                        <a:defRPr kumimoji="1" sz="4100">
                          <a:solidFill>
                            <a:schemeClr val="tx1"/>
                          </a:solidFill>
                          <a:latin typeface="Arial" panose="020B0604020202020204" pitchFamily="34" charset="0"/>
                          <a:ea typeface="新細明體" panose="02020500000000000000" charset="-120"/>
                        </a:defRPr>
                      </a:lvl1pPr>
                      <a:lvl2pPr marL="742950" indent="-285750" defTabSz="1279525" eaLnBrk="0" hangingPunct="0">
                        <a:spcBef>
                          <a:spcPct val="20000"/>
                        </a:spcBef>
                        <a:defRPr kumimoji="1" sz="3500">
                          <a:solidFill>
                            <a:schemeClr val="tx1"/>
                          </a:solidFill>
                          <a:latin typeface="Arial" panose="020B0604020202020204" pitchFamily="34" charset="0"/>
                          <a:ea typeface="新細明體" panose="02020500000000000000" charset="-120"/>
                        </a:defRPr>
                      </a:lvl2pPr>
                      <a:lvl3pPr marL="1143000" indent="-230505" defTabSz="1279525" eaLnBrk="0" hangingPunct="0">
                        <a:spcBef>
                          <a:spcPct val="20000"/>
                        </a:spcBef>
                        <a:defRPr kumimoji="1" sz="3000">
                          <a:solidFill>
                            <a:schemeClr val="tx1"/>
                          </a:solidFill>
                          <a:latin typeface="Arial" panose="020B0604020202020204" pitchFamily="34" charset="0"/>
                          <a:ea typeface="新細明體" panose="02020500000000000000" charset="-120"/>
                        </a:defRPr>
                      </a:lvl3pPr>
                      <a:lvl4pPr marL="16002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4pPr>
                      <a:lvl5pPr marL="2057400" indent="-228600" defTabSz="1279525" eaLnBrk="0" hangingPunct="0">
                        <a:spcBef>
                          <a:spcPct val="20000"/>
                        </a:spcBef>
                        <a:defRPr kumimoji="1" sz="2400">
                          <a:solidFill>
                            <a:schemeClr val="tx1"/>
                          </a:solidFill>
                          <a:latin typeface="Arial" panose="020B0604020202020204" pitchFamily="34" charset="0"/>
                          <a:ea typeface="新細明體" panose="02020500000000000000" charset="-120"/>
                        </a:defRPr>
                      </a:lvl5pPr>
                      <a:lvl6pPr marL="25146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6pPr>
                      <a:lvl7pPr marL="29718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7pPr>
                      <a:lvl8pPr marL="34290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8pPr>
                      <a:lvl9pPr marL="3886200" indent="-228600" defTabSz="1279525" eaLnBrk="0" fontAlgn="base" hangingPunct="0">
                        <a:spcBef>
                          <a:spcPct val="20000"/>
                        </a:spcBef>
                        <a:spcAft>
                          <a:spcPct val="0"/>
                        </a:spcAft>
                        <a:defRPr kumimoji="1" sz="2400">
                          <a:solidFill>
                            <a:schemeClr val="tx1"/>
                          </a:solidFill>
                          <a:latin typeface="Arial" panose="020B0604020202020204" pitchFamily="34" charset="0"/>
                          <a:ea typeface="新細明體" panose="02020500000000000000" charset="-120"/>
                        </a:defRPr>
                      </a:lvl9pPr>
                    </a:lstStyle>
                    <a:p>
                      <a:pPr marL="0" marR="0" lvl="0" indent="0" algn="l" defTabSz="1279525" rtl="0" eaLnBrk="0" fontAlgn="base" latinLnBrk="0" hangingPunct="0">
                        <a:lnSpc>
                          <a:spcPct val="100000"/>
                        </a:lnSpc>
                        <a:spcBef>
                          <a:spcPct val="20000"/>
                        </a:spcBef>
                        <a:spcAft>
                          <a:spcPct val="0"/>
                        </a:spcAft>
                        <a:buClrTx/>
                        <a:buSzTx/>
                        <a:buFontTx/>
                        <a:buNone/>
                      </a:pPr>
                      <a:endParaRPr kumimoji="1" lang="zh-TW" altLang="en-US" sz="29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65266" marR="65266" marT="32633" marB="326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488476" name="AutoShape 29"/>
          <p:cNvSpPr>
            <a:spLocks noChangeArrowheads="1"/>
          </p:cNvSpPr>
          <p:nvPr/>
        </p:nvSpPr>
        <p:spPr bwMode="auto">
          <a:xfrm>
            <a:off x="353786" y="2348367"/>
            <a:ext cx="1614714" cy="669018"/>
          </a:xfrm>
          <a:prstGeom prst="chevron">
            <a:avLst>
              <a:gd name="adj" fmla="val 60339"/>
            </a:avLst>
          </a:prstGeom>
          <a:solidFill>
            <a:srgbClr val="FFCC00"/>
          </a:solidFill>
          <a:ln w="9525">
            <a:solidFill>
              <a:schemeClr val="tx1"/>
            </a:solidFill>
            <a:miter lim="800000"/>
          </a:ln>
        </p:spPr>
        <p:txBody>
          <a:bodyPr wrap="none" lIns="91429" tIns="45715" rIns="91429" bIns="45715" anchor="ct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endParaRPr lang="zh-TW" altLang="en-US" sz="1785"/>
          </a:p>
        </p:txBody>
      </p:sp>
      <p:sp>
        <p:nvSpPr>
          <p:cNvPr id="488477" name="Text Box 30"/>
          <p:cNvSpPr txBox="1">
            <a:spLocks noChangeArrowheads="1"/>
          </p:cNvSpPr>
          <p:nvPr/>
        </p:nvSpPr>
        <p:spPr bwMode="auto">
          <a:xfrm>
            <a:off x="826545" y="2452688"/>
            <a:ext cx="755375"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algn="ctr" eaLnBrk="1" hangingPunct="1"/>
            <a:r>
              <a:rPr lang="en-US" altLang="zh-TW" sz="1285" b="1">
                <a:solidFill>
                  <a:schemeClr val="accent2"/>
                </a:solidFill>
              </a:rPr>
              <a:t>Poly-Si</a:t>
            </a:r>
            <a:endParaRPr lang="en-US" altLang="zh-TW" sz="1285" b="1">
              <a:solidFill>
                <a:schemeClr val="accent2"/>
              </a:solidFill>
            </a:endParaRPr>
          </a:p>
          <a:p>
            <a:pPr algn="ctr" eaLnBrk="1" hangingPunct="1"/>
            <a:r>
              <a:rPr lang="en-US" altLang="zh-TW" sz="1285" b="1">
                <a:solidFill>
                  <a:schemeClr val="accent2"/>
                </a:solidFill>
              </a:rPr>
              <a:t>Material</a:t>
            </a:r>
            <a:endParaRPr lang="en-US" altLang="zh-TW" sz="1285" b="1">
              <a:solidFill>
                <a:schemeClr val="accent2"/>
              </a:solidFill>
            </a:endParaRPr>
          </a:p>
        </p:txBody>
      </p:sp>
      <p:sp>
        <p:nvSpPr>
          <p:cNvPr id="488478" name="AutoShape 31"/>
          <p:cNvSpPr>
            <a:spLocks noChangeArrowheads="1"/>
          </p:cNvSpPr>
          <p:nvPr/>
        </p:nvSpPr>
        <p:spPr bwMode="auto">
          <a:xfrm>
            <a:off x="2051277" y="2348367"/>
            <a:ext cx="1614714" cy="669018"/>
          </a:xfrm>
          <a:prstGeom prst="chevron">
            <a:avLst>
              <a:gd name="adj" fmla="val 60339"/>
            </a:avLst>
          </a:prstGeom>
          <a:solidFill>
            <a:schemeClr val="bg2"/>
          </a:solidFill>
          <a:ln w="9525">
            <a:solidFill>
              <a:schemeClr val="tx1"/>
            </a:solidFill>
            <a:miter lim="800000"/>
          </a:ln>
        </p:spPr>
        <p:txBody>
          <a:bodyPr wrap="none" lIns="91429" tIns="45715" rIns="91429" bIns="45715" anchor="ct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endParaRPr lang="zh-TW" altLang="en-US" sz="1785"/>
          </a:p>
        </p:txBody>
      </p:sp>
      <p:sp>
        <p:nvSpPr>
          <p:cNvPr id="488479" name="Text Box 32"/>
          <p:cNvSpPr txBox="1">
            <a:spLocks noChangeArrowheads="1"/>
          </p:cNvSpPr>
          <p:nvPr/>
        </p:nvSpPr>
        <p:spPr bwMode="auto">
          <a:xfrm>
            <a:off x="2466811" y="2452688"/>
            <a:ext cx="747361"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algn="ctr" eaLnBrk="1" hangingPunct="1"/>
            <a:r>
              <a:rPr lang="en-US" altLang="zh-TW" sz="1285" b="1">
                <a:solidFill>
                  <a:schemeClr val="bg1"/>
                </a:solidFill>
              </a:rPr>
              <a:t>Si-Ingot</a:t>
            </a:r>
            <a:endParaRPr lang="en-US" altLang="zh-TW" sz="1285" b="1">
              <a:solidFill>
                <a:schemeClr val="bg1"/>
              </a:solidFill>
            </a:endParaRPr>
          </a:p>
          <a:p>
            <a:pPr algn="ctr" eaLnBrk="1" hangingPunct="1"/>
            <a:r>
              <a:rPr lang="en-US" altLang="zh-TW" sz="1285" b="1">
                <a:solidFill>
                  <a:schemeClr val="bg1"/>
                </a:solidFill>
              </a:rPr>
              <a:t>Wafer</a:t>
            </a:r>
            <a:endParaRPr lang="en-US" altLang="zh-TW" sz="1285" b="1">
              <a:solidFill>
                <a:schemeClr val="bg1"/>
              </a:solidFill>
            </a:endParaRPr>
          </a:p>
        </p:txBody>
      </p:sp>
      <p:sp>
        <p:nvSpPr>
          <p:cNvPr id="488480" name="AutoShape 33"/>
          <p:cNvSpPr>
            <a:spLocks noChangeArrowheads="1"/>
          </p:cNvSpPr>
          <p:nvPr/>
        </p:nvSpPr>
        <p:spPr bwMode="auto">
          <a:xfrm>
            <a:off x="3747635" y="2348367"/>
            <a:ext cx="1616982" cy="669018"/>
          </a:xfrm>
          <a:prstGeom prst="chevron">
            <a:avLst>
              <a:gd name="adj" fmla="val 60424"/>
            </a:avLst>
          </a:prstGeom>
          <a:solidFill>
            <a:schemeClr val="accent1"/>
          </a:solidFill>
          <a:ln w="9525">
            <a:solidFill>
              <a:schemeClr val="tx1"/>
            </a:solidFill>
            <a:miter lim="800000"/>
          </a:ln>
        </p:spPr>
        <p:txBody>
          <a:bodyPr wrap="none" lIns="91429" tIns="45715" rIns="91429" bIns="45715" anchor="ct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endParaRPr lang="zh-TW" altLang="en-US" sz="1785"/>
          </a:p>
        </p:txBody>
      </p:sp>
      <p:sp>
        <p:nvSpPr>
          <p:cNvPr id="488481" name="Text Box 34"/>
          <p:cNvSpPr txBox="1">
            <a:spLocks noChangeArrowheads="1"/>
          </p:cNvSpPr>
          <p:nvPr/>
        </p:nvSpPr>
        <p:spPr bwMode="auto">
          <a:xfrm>
            <a:off x="4154065" y="2528661"/>
            <a:ext cx="894836" cy="26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algn="ctr" eaLnBrk="1" hangingPunct="1"/>
            <a:r>
              <a:rPr lang="en-US" altLang="zh-TW" sz="1285" b="1">
                <a:solidFill>
                  <a:srgbClr val="FF6600"/>
                </a:solidFill>
              </a:rPr>
              <a:t>Solar Cell</a:t>
            </a:r>
            <a:endParaRPr lang="en-US" altLang="zh-TW" sz="1285" b="1">
              <a:solidFill>
                <a:srgbClr val="FF6600"/>
              </a:solidFill>
            </a:endParaRPr>
          </a:p>
        </p:txBody>
      </p:sp>
      <p:sp>
        <p:nvSpPr>
          <p:cNvPr id="488482" name="AutoShape 35"/>
          <p:cNvSpPr>
            <a:spLocks noChangeArrowheads="1"/>
          </p:cNvSpPr>
          <p:nvPr/>
        </p:nvSpPr>
        <p:spPr bwMode="auto">
          <a:xfrm>
            <a:off x="5497286" y="2348367"/>
            <a:ext cx="1614714" cy="669018"/>
          </a:xfrm>
          <a:prstGeom prst="chevron">
            <a:avLst>
              <a:gd name="adj" fmla="val 60339"/>
            </a:avLst>
          </a:prstGeom>
          <a:solidFill>
            <a:srgbClr val="0000CC"/>
          </a:solidFill>
          <a:ln w="9525">
            <a:solidFill>
              <a:schemeClr val="tx1"/>
            </a:solidFill>
            <a:miter lim="800000"/>
          </a:ln>
        </p:spPr>
        <p:txBody>
          <a:bodyPr wrap="none" lIns="91429" tIns="45715" rIns="91429" bIns="45715" anchor="ct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endParaRPr lang="zh-TW" altLang="en-US" sz="1785"/>
          </a:p>
        </p:txBody>
      </p:sp>
      <p:sp>
        <p:nvSpPr>
          <p:cNvPr id="488483" name="Text Box 36"/>
          <p:cNvSpPr txBox="1">
            <a:spLocks noChangeArrowheads="1"/>
          </p:cNvSpPr>
          <p:nvPr/>
        </p:nvSpPr>
        <p:spPr bwMode="auto">
          <a:xfrm>
            <a:off x="5994755" y="2411867"/>
            <a:ext cx="710491"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algn="ctr" eaLnBrk="1" hangingPunct="1"/>
            <a:r>
              <a:rPr lang="en-US" altLang="zh-TW" sz="1285" b="1">
                <a:solidFill>
                  <a:srgbClr val="FFFFCC"/>
                </a:solidFill>
              </a:rPr>
              <a:t>PV</a:t>
            </a:r>
            <a:endParaRPr lang="en-US" altLang="zh-TW" sz="1285" b="1">
              <a:solidFill>
                <a:srgbClr val="FFFFCC"/>
              </a:solidFill>
            </a:endParaRPr>
          </a:p>
          <a:p>
            <a:pPr algn="ctr" eaLnBrk="1" hangingPunct="1"/>
            <a:r>
              <a:rPr lang="en-US" altLang="zh-TW" sz="1285" b="1">
                <a:solidFill>
                  <a:srgbClr val="FFFFCC"/>
                </a:solidFill>
              </a:rPr>
              <a:t>Module</a:t>
            </a:r>
            <a:endParaRPr lang="en-US" altLang="zh-TW" sz="1285" b="1">
              <a:solidFill>
                <a:srgbClr val="FFFFCC"/>
              </a:solidFill>
            </a:endParaRPr>
          </a:p>
        </p:txBody>
      </p:sp>
      <p:sp>
        <p:nvSpPr>
          <p:cNvPr id="488484" name="AutoShape 37"/>
          <p:cNvSpPr>
            <a:spLocks noChangeArrowheads="1"/>
          </p:cNvSpPr>
          <p:nvPr/>
        </p:nvSpPr>
        <p:spPr bwMode="auto">
          <a:xfrm>
            <a:off x="7226527" y="2347232"/>
            <a:ext cx="1614714" cy="669018"/>
          </a:xfrm>
          <a:prstGeom prst="chevron">
            <a:avLst>
              <a:gd name="adj" fmla="val 60339"/>
            </a:avLst>
          </a:prstGeom>
          <a:solidFill>
            <a:srgbClr val="006600"/>
          </a:solidFill>
          <a:ln w="9525">
            <a:solidFill>
              <a:schemeClr val="tx1"/>
            </a:solidFill>
            <a:miter lim="800000"/>
          </a:ln>
        </p:spPr>
        <p:txBody>
          <a:bodyPr wrap="none" lIns="65266" tIns="32633" rIns="65266" bIns="32633" anchor="ct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algn="ctr" eaLnBrk="1" hangingPunct="1"/>
            <a:endParaRPr lang="zh-TW" altLang="en-US" sz="1785">
              <a:solidFill>
                <a:srgbClr val="006600"/>
              </a:solidFill>
            </a:endParaRPr>
          </a:p>
        </p:txBody>
      </p:sp>
      <p:sp>
        <p:nvSpPr>
          <p:cNvPr id="488485" name="Text Box 38"/>
          <p:cNvSpPr txBox="1">
            <a:spLocks noChangeArrowheads="1"/>
          </p:cNvSpPr>
          <p:nvPr/>
        </p:nvSpPr>
        <p:spPr bwMode="auto">
          <a:xfrm>
            <a:off x="7577908" y="2411867"/>
            <a:ext cx="1023077"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algn="ctr" eaLnBrk="1" hangingPunct="1"/>
            <a:r>
              <a:rPr lang="en-US" altLang="zh-TW" sz="1285" b="1">
                <a:solidFill>
                  <a:srgbClr val="FFCCCC"/>
                </a:solidFill>
              </a:rPr>
              <a:t>PV System</a:t>
            </a:r>
            <a:endParaRPr lang="en-US" altLang="zh-TW" sz="1285" b="1">
              <a:solidFill>
                <a:srgbClr val="FFCCCC"/>
              </a:solidFill>
            </a:endParaRPr>
          </a:p>
          <a:p>
            <a:pPr algn="ctr" eaLnBrk="1" hangingPunct="1"/>
            <a:r>
              <a:rPr lang="en-US" altLang="zh-TW" sz="1285" b="1">
                <a:solidFill>
                  <a:srgbClr val="FFCCCC"/>
                </a:solidFill>
              </a:rPr>
              <a:t>PV Product</a:t>
            </a:r>
            <a:endParaRPr lang="en-US" altLang="zh-TW" sz="1285" b="1">
              <a:solidFill>
                <a:srgbClr val="FFCCCC"/>
              </a:solidFill>
            </a:endParaRPr>
          </a:p>
        </p:txBody>
      </p:sp>
      <p:pic>
        <p:nvPicPr>
          <p:cNvPr id="488486" name="Picture 39" descr="Polysilicon"/>
          <p:cNvPicPr>
            <a:picLocks noChangeAspect="1" noChangeArrowheads="1"/>
          </p:cNvPicPr>
          <p:nvPr/>
        </p:nvPicPr>
        <p:blipFill>
          <a:blip r:embed="rId1">
            <a:extLst>
              <a:ext uri="{28A0092B-C50C-407E-A947-70E740481C1C}">
                <a14:useLocalDpi xmlns:a14="http://schemas.microsoft.com/office/drawing/2010/main" val="0"/>
              </a:ext>
            </a:extLst>
          </a:blip>
          <a:srcRect l="5316" t="5833" r="5101" b="7813"/>
          <a:stretch>
            <a:fillRect/>
          </a:stretch>
        </p:blipFill>
        <p:spPr bwMode="auto">
          <a:xfrm>
            <a:off x="456974" y="3196545"/>
            <a:ext cx="1415143" cy="94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87" name="Picture 40"/>
          <p:cNvPicPr>
            <a:picLocks noChangeAspect="1" noChangeArrowheads="1"/>
          </p:cNvPicPr>
          <p:nvPr/>
        </p:nvPicPr>
        <p:blipFill>
          <a:blip r:embed="rId2">
            <a:extLst>
              <a:ext uri="{28A0092B-C50C-407E-A947-70E740481C1C}">
                <a14:useLocalDpi xmlns:a14="http://schemas.microsoft.com/office/drawing/2010/main" val="0"/>
              </a:ext>
            </a:extLst>
          </a:blip>
          <a:srcRect l="27319" r="21994"/>
          <a:stretch>
            <a:fillRect/>
          </a:stretch>
        </p:blipFill>
        <p:spPr bwMode="auto">
          <a:xfrm>
            <a:off x="2103438" y="3162528"/>
            <a:ext cx="667884" cy="97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88" name="Picture 41" descr="20081117170146(1)"/>
          <p:cNvPicPr>
            <a:picLocks noChangeAspect="1" noChangeArrowheads="1"/>
          </p:cNvPicPr>
          <p:nvPr/>
        </p:nvPicPr>
        <p:blipFill>
          <a:blip r:embed="rId3" cstate="print">
            <a:extLst>
              <a:ext uri="{28A0092B-C50C-407E-A947-70E740481C1C}">
                <a14:useLocalDpi xmlns:a14="http://schemas.microsoft.com/office/drawing/2010/main" val="0"/>
              </a:ext>
            </a:extLst>
          </a:blip>
          <a:srcRect l="43057" t="11887" r="3471" b="16830"/>
          <a:stretch>
            <a:fillRect/>
          </a:stretch>
        </p:blipFill>
        <p:spPr bwMode="auto">
          <a:xfrm>
            <a:off x="2913063" y="3172732"/>
            <a:ext cx="733651"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89" name="Picture 42" descr="Solar_Cell_Multicrystal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492" y="3162528"/>
            <a:ext cx="976312"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90" name="Picture 43" descr="Polycrystalline-156-series-Solar-Module-Solar-Panel-PV-Module-PV-Panel"/>
          <p:cNvPicPr>
            <a:picLocks noChangeAspect="1" noChangeArrowheads="1"/>
          </p:cNvPicPr>
          <p:nvPr/>
        </p:nvPicPr>
        <p:blipFill>
          <a:blip r:embed="rId5" cstate="print">
            <a:extLst>
              <a:ext uri="{28A0092B-C50C-407E-A947-70E740481C1C}">
                <a14:useLocalDpi xmlns:a14="http://schemas.microsoft.com/office/drawing/2010/main" val="0"/>
              </a:ext>
            </a:extLst>
          </a:blip>
          <a:srcRect l="4723" t="4980" b="13333"/>
          <a:stretch>
            <a:fillRect/>
          </a:stretch>
        </p:blipFill>
        <p:spPr bwMode="auto">
          <a:xfrm>
            <a:off x="5497286" y="3162527"/>
            <a:ext cx="1028474" cy="98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91" name="Picture 44" descr="180W-Monocrystalline-Solar-Module-Solar-Panel-PV-Module-PV-Panel"/>
          <p:cNvPicPr>
            <a:picLocks noChangeAspect="1" noChangeArrowheads="1"/>
          </p:cNvPicPr>
          <p:nvPr/>
        </p:nvPicPr>
        <p:blipFill>
          <a:blip r:embed="rId6" cstate="print">
            <a:extLst>
              <a:ext uri="{28A0092B-C50C-407E-A947-70E740481C1C}">
                <a14:useLocalDpi xmlns:a14="http://schemas.microsoft.com/office/drawing/2010/main" val="0"/>
              </a:ext>
            </a:extLst>
          </a:blip>
          <a:srcRect l="3198" t="5269" r="66132" b="3134"/>
          <a:stretch>
            <a:fillRect/>
          </a:stretch>
        </p:blipFill>
        <p:spPr bwMode="auto">
          <a:xfrm>
            <a:off x="6555242" y="3172732"/>
            <a:ext cx="53748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92" name="Picture 45" descr="pv-solar-panel-sy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367" y="3162528"/>
            <a:ext cx="977446"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93" name="Text Box 46"/>
          <p:cNvSpPr txBox="1">
            <a:spLocks noChangeArrowheads="1"/>
          </p:cNvSpPr>
          <p:nvPr/>
        </p:nvSpPr>
        <p:spPr bwMode="auto">
          <a:xfrm>
            <a:off x="508000" y="4283982"/>
            <a:ext cx="957354" cy="125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dirty="0">
                <a:latin typeface="微軟正黑體" panose="020B0604030504040204" pitchFamily="34" charset="-120"/>
                <a:ea typeface="微軟正黑體" panose="020B0604030504040204" pitchFamily="34" charset="-120"/>
              </a:rPr>
              <a:t>福聚太陽能</a:t>
            </a:r>
            <a:endParaRPr lang="zh-TW" altLang="en-US" sz="1285" dirty="0">
              <a:latin typeface="微軟正黑體" panose="020B0604030504040204" pitchFamily="34" charset="-120"/>
              <a:ea typeface="微軟正黑體" panose="020B0604030504040204" pitchFamily="34" charset="-120"/>
            </a:endParaRPr>
          </a:p>
          <a:p>
            <a:pPr eaLnBrk="1" hangingPunct="1"/>
            <a:r>
              <a:rPr lang="zh-TW" altLang="en-US" sz="1285" dirty="0">
                <a:latin typeface="微軟正黑體" panose="020B0604030504040204" pitchFamily="34" charset="-120"/>
                <a:ea typeface="微軟正黑體" panose="020B0604030504040204" pitchFamily="34" charset="-120"/>
              </a:rPr>
              <a:t>台化矽晶</a:t>
            </a:r>
            <a:endParaRPr lang="zh-TW" altLang="en-US" sz="1285" dirty="0">
              <a:latin typeface="微軟正黑體" panose="020B0604030504040204" pitchFamily="34" charset="-120"/>
              <a:ea typeface="微軟正黑體" panose="020B0604030504040204" pitchFamily="34" charset="-120"/>
            </a:endParaRPr>
          </a:p>
          <a:p>
            <a:pPr eaLnBrk="1" hangingPunct="1"/>
            <a:r>
              <a:rPr lang="zh-TW" altLang="en-US" sz="1285" dirty="0">
                <a:latin typeface="微軟正黑體" panose="020B0604030504040204" pitchFamily="34" charset="-120"/>
                <a:ea typeface="微軟正黑體" panose="020B0604030504040204" pitchFamily="34" charset="-120"/>
              </a:rPr>
              <a:t>山陽科技</a:t>
            </a:r>
            <a:endParaRPr lang="zh-TW" altLang="en-US" sz="1285" dirty="0">
              <a:latin typeface="微軟正黑體" panose="020B0604030504040204" pitchFamily="34" charset="-120"/>
              <a:ea typeface="微軟正黑體" panose="020B0604030504040204" pitchFamily="34" charset="-120"/>
            </a:endParaRPr>
          </a:p>
          <a:p>
            <a:pPr eaLnBrk="1" hangingPunct="1"/>
            <a:r>
              <a:rPr lang="zh-TW" altLang="en-US" sz="1285" dirty="0">
                <a:latin typeface="微軟正黑體" panose="020B0604030504040204" pitchFamily="34" charset="-120"/>
                <a:ea typeface="微軟正黑體" panose="020B0604030504040204" pitchFamily="34" charset="-120"/>
              </a:rPr>
              <a:t>茂迪</a:t>
            </a:r>
            <a:r>
              <a:rPr lang="en-US" altLang="zh-TW" sz="1285" dirty="0">
                <a:latin typeface="微軟正黑體" panose="020B0604030504040204" pitchFamily="34" charset="-120"/>
                <a:ea typeface="微軟正黑體" panose="020B0604030504040204" pitchFamily="34" charset="-120"/>
              </a:rPr>
              <a:t>AE</a:t>
            </a:r>
            <a:endParaRPr lang="en-US" altLang="zh-TW" sz="1285" dirty="0">
              <a:latin typeface="微軟正黑體" panose="020B0604030504040204" pitchFamily="34" charset="-120"/>
              <a:ea typeface="微軟正黑體" panose="020B0604030504040204" pitchFamily="34" charset="-120"/>
            </a:endParaRPr>
          </a:p>
          <a:p>
            <a:pPr eaLnBrk="1" hangingPunct="1"/>
            <a:r>
              <a:rPr lang="zh-TW" altLang="en-US" sz="1285" dirty="0">
                <a:latin typeface="微軟正黑體" panose="020B0604030504040204" pitchFamily="34" charset="-120"/>
                <a:ea typeface="微軟正黑體" panose="020B0604030504040204" pitchFamily="34" charset="-120"/>
              </a:rPr>
              <a:t>友達</a:t>
            </a:r>
            <a:endParaRPr lang="zh-TW" altLang="en-US" sz="1285" dirty="0">
              <a:latin typeface="微軟正黑體" panose="020B0604030504040204" pitchFamily="34" charset="-120"/>
              <a:ea typeface="微軟正黑體" panose="020B0604030504040204" pitchFamily="34" charset="-120"/>
            </a:endParaRPr>
          </a:p>
          <a:p>
            <a:pPr eaLnBrk="1" hangingPunct="1"/>
            <a:r>
              <a:rPr lang="zh-TW" altLang="en-US" sz="1285" b="1" dirty="0">
                <a:solidFill>
                  <a:srgbClr val="FF3300"/>
                </a:solidFill>
                <a:latin typeface="微軟正黑體" panose="020B0604030504040204" pitchFamily="34" charset="-120"/>
                <a:ea typeface="微軟正黑體" panose="020B0604030504040204" pitchFamily="34" charset="-120"/>
              </a:rPr>
              <a:t>太陽光能</a:t>
            </a:r>
            <a:endParaRPr lang="zh-TW" altLang="en-US" sz="1285" b="1" dirty="0">
              <a:solidFill>
                <a:srgbClr val="FF3300"/>
              </a:solidFill>
              <a:latin typeface="微軟正黑體" panose="020B0604030504040204" pitchFamily="34" charset="-120"/>
              <a:ea typeface="微軟正黑體" panose="020B0604030504040204" pitchFamily="34" charset="-120"/>
            </a:endParaRPr>
          </a:p>
        </p:txBody>
      </p:sp>
      <p:sp>
        <p:nvSpPr>
          <p:cNvPr id="488494" name="Text Box 47"/>
          <p:cNvSpPr txBox="1">
            <a:spLocks noChangeArrowheads="1"/>
          </p:cNvSpPr>
          <p:nvPr/>
        </p:nvSpPr>
        <p:spPr bwMode="auto">
          <a:xfrm>
            <a:off x="2219099" y="4283982"/>
            <a:ext cx="1336901" cy="224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a:latin typeface="微軟正黑體" panose="020B0604030504040204" pitchFamily="34" charset="-120"/>
                <a:ea typeface="微軟正黑體" panose="020B0604030504040204" pitchFamily="34" charset="-120"/>
              </a:rPr>
              <a:t>中美晶</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綠能 </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合晶</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統懋</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峰毅</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茂迪</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旭晶</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晶耀</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達能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友達</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國碩</a:t>
            </a:r>
            <a:endParaRPr lang="zh-TW" altLang="en-US" sz="1285">
              <a:latin typeface="微軟正黑體" panose="020B0604030504040204" pitchFamily="34" charset="-120"/>
              <a:ea typeface="微軟正黑體" panose="020B0604030504040204" pitchFamily="34" charset="-120"/>
            </a:endParaRPr>
          </a:p>
        </p:txBody>
      </p:sp>
      <p:sp>
        <p:nvSpPr>
          <p:cNvPr id="488495" name="Text Box 48"/>
          <p:cNvSpPr txBox="1">
            <a:spLocks noChangeArrowheads="1"/>
          </p:cNvSpPr>
          <p:nvPr/>
        </p:nvSpPr>
        <p:spPr bwMode="auto">
          <a:xfrm>
            <a:off x="3781652" y="4283982"/>
            <a:ext cx="792244" cy="20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a:latin typeface="微軟正黑體" panose="020B0604030504040204" pitchFamily="34" charset="-120"/>
                <a:ea typeface="微軟正黑體" panose="020B0604030504040204" pitchFamily="34" charset="-120"/>
              </a:rPr>
              <a:t>矽晶</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茂迪</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昇陽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昱晶</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茂矽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福樂</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太陽光電</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冠宇宙</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台灣杜邦</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台灣首德</a:t>
            </a:r>
            <a:endParaRPr lang="zh-TW" altLang="en-US" sz="1285">
              <a:latin typeface="微軟正黑體" panose="020B0604030504040204" pitchFamily="34" charset="-120"/>
              <a:ea typeface="微軟正黑體" panose="020B0604030504040204" pitchFamily="34" charset="-120"/>
            </a:endParaRPr>
          </a:p>
        </p:txBody>
      </p:sp>
      <p:sp>
        <p:nvSpPr>
          <p:cNvPr id="488496" name="Text Box 49"/>
          <p:cNvSpPr txBox="1">
            <a:spLocks noChangeArrowheads="1"/>
          </p:cNvSpPr>
          <p:nvPr/>
        </p:nvSpPr>
        <p:spPr bwMode="auto">
          <a:xfrm>
            <a:off x="4748893" y="4283982"/>
            <a:ext cx="627135" cy="20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a:latin typeface="微軟正黑體" panose="020B0604030504040204" pitchFamily="34" charset="-120"/>
                <a:ea typeface="微軟正黑體" panose="020B0604030504040204" pitchFamily="34" charset="-120"/>
              </a:rPr>
              <a:t>益通</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新日光</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崇越</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太極</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長生</a:t>
            </a:r>
            <a:endParaRPr lang="zh-TW" altLang="en-US" sz="1285">
              <a:latin typeface="微軟正黑體" panose="020B0604030504040204" pitchFamily="34" charset="-120"/>
              <a:ea typeface="微軟正黑體" panose="020B0604030504040204" pitchFamily="34" charset="-120"/>
            </a:endParaRPr>
          </a:p>
          <a:p>
            <a:pPr eaLnBrk="1" hangingPunct="1"/>
            <a:r>
              <a:rPr kumimoji="0" lang="zh-TW" altLang="en-US" sz="1285">
                <a:latin typeface="微軟正黑體" panose="020B0604030504040204" pitchFamily="34" charset="-120"/>
                <a:ea typeface="微軟正黑體" panose="020B0604030504040204" pitchFamily="34" charset="-120"/>
              </a:rPr>
              <a:t>鑫客</a:t>
            </a:r>
            <a:endParaRPr kumimoji="0"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翔勝</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盛茂</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尚陽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旺能</a:t>
            </a:r>
            <a:endParaRPr lang="zh-TW" altLang="en-US" sz="1285">
              <a:latin typeface="微軟正黑體" panose="020B0604030504040204" pitchFamily="34" charset="-120"/>
              <a:ea typeface="微軟正黑體" panose="020B0604030504040204" pitchFamily="34" charset="-120"/>
            </a:endParaRPr>
          </a:p>
        </p:txBody>
      </p:sp>
      <p:sp>
        <p:nvSpPr>
          <p:cNvPr id="488497" name="Text Box 50"/>
          <p:cNvSpPr txBox="1">
            <a:spLocks noChangeArrowheads="1"/>
          </p:cNvSpPr>
          <p:nvPr/>
        </p:nvSpPr>
        <p:spPr bwMode="auto">
          <a:xfrm>
            <a:off x="4325938" y="6440715"/>
            <a:ext cx="654386" cy="26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en-US" altLang="en-US" sz="1285">
                <a:solidFill>
                  <a:srgbClr val="FF0000"/>
                </a:solidFill>
                <a:latin typeface="微軟正黑體" panose="020B0604030504040204" pitchFamily="34" charset="-120"/>
                <a:ea typeface="微軟正黑體" panose="020B0604030504040204" pitchFamily="34" charset="-120"/>
              </a:rPr>
              <a:t>＞</a:t>
            </a:r>
            <a:r>
              <a:rPr lang="en-US" altLang="zh-TW" sz="1285">
                <a:solidFill>
                  <a:srgbClr val="FF0000"/>
                </a:solidFill>
                <a:latin typeface="微軟正黑體" panose="020B0604030504040204" pitchFamily="34" charset="-120"/>
                <a:ea typeface="微軟正黑體" panose="020B0604030504040204" pitchFamily="34" charset="-120"/>
              </a:rPr>
              <a:t>19</a:t>
            </a:r>
            <a:r>
              <a:rPr lang="zh-TW" altLang="en-US" sz="1285">
                <a:solidFill>
                  <a:srgbClr val="FF0000"/>
                </a:solidFill>
                <a:latin typeface="微軟正黑體" panose="020B0604030504040204" pitchFamily="34" charset="-120"/>
                <a:ea typeface="微軟正黑體" panose="020B0604030504040204" pitchFamily="34" charset="-120"/>
              </a:rPr>
              <a:t>家</a:t>
            </a:r>
            <a:endParaRPr lang="zh-TW" altLang="en-US" sz="1285">
              <a:solidFill>
                <a:srgbClr val="FF0000"/>
              </a:solidFill>
              <a:latin typeface="微軟正黑體" panose="020B0604030504040204" pitchFamily="34" charset="-120"/>
              <a:ea typeface="微軟正黑體" panose="020B0604030504040204" pitchFamily="34" charset="-120"/>
            </a:endParaRPr>
          </a:p>
        </p:txBody>
      </p:sp>
      <p:sp>
        <p:nvSpPr>
          <p:cNvPr id="488498" name="Text Box 51"/>
          <p:cNvSpPr txBox="1">
            <a:spLocks noChangeArrowheads="1"/>
          </p:cNvSpPr>
          <p:nvPr/>
        </p:nvSpPr>
        <p:spPr bwMode="auto">
          <a:xfrm>
            <a:off x="3093358" y="6440715"/>
            <a:ext cx="489277" cy="26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en-US" altLang="zh-TW" sz="1285">
                <a:solidFill>
                  <a:srgbClr val="FF0000"/>
                </a:solidFill>
                <a:latin typeface="微軟正黑體" panose="020B0604030504040204" pitchFamily="34" charset="-120"/>
                <a:ea typeface="微軟正黑體" panose="020B0604030504040204" pitchFamily="34" charset="-120"/>
              </a:rPr>
              <a:t>11</a:t>
            </a:r>
            <a:r>
              <a:rPr lang="zh-TW" altLang="en-US" sz="1285">
                <a:solidFill>
                  <a:srgbClr val="FF0000"/>
                </a:solidFill>
                <a:latin typeface="微軟正黑體" panose="020B0604030504040204" pitchFamily="34" charset="-120"/>
                <a:ea typeface="微軟正黑體" panose="020B0604030504040204" pitchFamily="34" charset="-120"/>
              </a:rPr>
              <a:t>家</a:t>
            </a:r>
            <a:endParaRPr lang="zh-TW" altLang="en-US" sz="1285">
              <a:solidFill>
                <a:srgbClr val="FF0000"/>
              </a:solidFill>
              <a:latin typeface="微軟正黑體" panose="020B0604030504040204" pitchFamily="34" charset="-120"/>
              <a:ea typeface="微軟正黑體" panose="020B0604030504040204" pitchFamily="34" charset="-120"/>
            </a:endParaRPr>
          </a:p>
        </p:txBody>
      </p:sp>
      <p:sp>
        <p:nvSpPr>
          <p:cNvPr id="488499" name="Text Box 52"/>
          <p:cNvSpPr txBox="1">
            <a:spLocks noChangeArrowheads="1"/>
          </p:cNvSpPr>
          <p:nvPr/>
        </p:nvSpPr>
        <p:spPr bwMode="auto">
          <a:xfrm>
            <a:off x="1324429" y="6440715"/>
            <a:ext cx="393097" cy="26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en-US" altLang="zh-TW" sz="1285" dirty="0">
                <a:solidFill>
                  <a:srgbClr val="FF0000"/>
                </a:solidFill>
                <a:latin typeface="微軟正黑體" panose="020B0604030504040204" pitchFamily="34" charset="-120"/>
                <a:ea typeface="微軟正黑體" panose="020B0604030504040204" pitchFamily="34" charset="-120"/>
              </a:rPr>
              <a:t>6</a:t>
            </a:r>
            <a:r>
              <a:rPr lang="zh-TW" altLang="en-US" sz="1285" dirty="0">
                <a:solidFill>
                  <a:srgbClr val="FF0000"/>
                </a:solidFill>
                <a:latin typeface="微軟正黑體" panose="020B0604030504040204" pitchFamily="34" charset="-120"/>
                <a:ea typeface="微軟正黑體" panose="020B0604030504040204" pitchFamily="34" charset="-120"/>
              </a:rPr>
              <a:t>家</a:t>
            </a:r>
            <a:endParaRPr lang="zh-TW" altLang="en-US" sz="1285" dirty="0">
              <a:solidFill>
                <a:srgbClr val="FF0000"/>
              </a:solidFill>
              <a:latin typeface="微軟正黑體" panose="020B0604030504040204" pitchFamily="34" charset="-120"/>
              <a:ea typeface="微軟正黑體" panose="020B0604030504040204" pitchFamily="34" charset="-120"/>
            </a:endParaRPr>
          </a:p>
        </p:txBody>
      </p:sp>
      <p:sp>
        <p:nvSpPr>
          <p:cNvPr id="488500" name="Text Box 53"/>
          <p:cNvSpPr txBox="1">
            <a:spLocks noChangeArrowheads="1"/>
          </p:cNvSpPr>
          <p:nvPr/>
        </p:nvSpPr>
        <p:spPr bwMode="auto">
          <a:xfrm>
            <a:off x="5589135" y="4283982"/>
            <a:ext cx="462025" cy="20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a:latin typeface="微軟正黑體" panose="020B0604030504040204" pitchFamily="34" charset="-120"/>
                <a:ea typeface="微軟正黑體" panose="020B0604030504040204" pitchFamily="34" charset="-120"/>
              </a:rPr>
              <a:t>旭和</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鑫客</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錸德</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台虹</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有成</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瀚昱</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旭能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光懋</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生耀</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友達</a:t>
            </a:r>
            <a:endParaRPr lang="zh-TW" altLang="en-US" sz="1285">
              <a:latin typeface="微軟正黑體" panose="020B0604030504040204" pitchFamily="34" charset="-120"/>
              <a:ea typeface="微軟正黑體" panose="020B0604030504040204" pitchFamily="34" charset="-120"/>
            </a:endParaRPr>
          </a:p>
        </p:txBody>
      </p:sp>
      <p:sp>
        <p:nvSpPr>
          <p:cNvPr id="488501" name="Text Box 54"/>
          <p:cNvSpPr txBox="1">
            <a:spLocks noChangeArrowheads="1"/>
          </p:cNvSpPr>
          <p:nvPr/>
        </p:nvSpPr>
        <p:spPr bwMode="auto">
          <a:xfrm>
            <a:off x="6432778" y="4283982"/>
            <a:ext cx="627135" cy="20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a:latin typeface="微軟正黑體" panose="020B0604030504040204" pitchFamily="34" charset="-120"/>
                <a:ea typeface="微軟正黑體" panose="020B0604030504040204" pitchFamily="34" charset="-120"/>
              </a:rPr>
              <a:t>大晶</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東君</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元一</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川菱</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新世紀</a:t>
            </a:r>
            <a:endParaRPr lang="zh-TW" altLang="en-US" sz="1285">
              <a:latin typeface="微軟正黑體" panose="020B0604030504040204" pitchFamily="34" charset="-120"/>
              <a:ea typeface="微軟正黑體" panose="020B0604030504040204" pitchFamily="34" charset="-120"/>
            </a:endParaRPr>
          </a:p>
          <a:p>
            <a:pPr eaLnBrk="1" hangingPunct="1"/>
            <a:r>
              <a:rPr kumimoji="0" lang="zh-TW" altLang="en-US" sz="1285">
                <a:latin typeface="微軟正黑體" panose="020B0604030504040204" pitchFamily="34" charset="-120"/>
                <a:ea typeface="微軟正黑體" panose="020B0604030504040204" pitchFamily="34" charset="-120"/>
              </a:rPr>
              <a:t>真美</a:t>
            </a:r>
            <a:endParaRPr kumimoji="0"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廣運</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宇通</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上陽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大東</a:t>
            </a:r>
            <a:endParaRPr lang="zh-TW" altLang="en-US" sz="1285">
              <a:latin typeface="微軟正黑體" panose="020B0604030504040204" pitchFamily="34" charset="-120"/>
              <a:ea typeface="微軟正黑體" panose="020B0604030504040204" pitchFamily="34" charset="-120"/>
            </a:endParaRPr>
          </a:p>
        </p:txBody>
      </p:sp>
      <p:sp>
        <p:nvSpPr>
          <p:cNvPr id="488502" name="Text Box 55"/>
          <p:cNvSpPr txBox="1">
            <a:spLocks noChangeArrowheads="1"/>
          </p:cNvSpPr>
          <p:nvPr/>
        </p:nvSpPr>
        <p:spPr bwMode="auto">
          <a:xfrm>
            <a:off x="6137956" y="6440715"/>
            <a:ext cx="489277" cy="26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en-US" altLang="zh-TW" sz="1285">
                <a:solidFill>
                  <a:srgbClr val="FF0000"/>
                </a:solidFill>
                <a:latin typeface="微軟正黑體" panose="020B0604030504040204" pitchFamily="34" charset="-120"/>
                <a:ea typeface="微軟正黑體" panose="020B0604030504040204" pitchFamily="34" charset="-120"/>
              </a:rPr>
              <a:t>19</a:t>
            </a:r>
            <a:r>
              <a:rPr lang="zh-TW" altLang="en-US" sz="1285">
                <a:solidFill>
                  <a:srgbClr val="FF0000"/>
                </a:solidFill>
                <a:latin typeface="微軟正黑體" panose="020B0604030504040204" pitchFamily="34" charset="-120"/>
                <a:ea typeface="微軟正黑體" panose="020B0604030504040204" pitchFamily="34" charset="-120"/>
              </a:rPr>
              <a:t>家</a:t>
            </a:r>
            <a:endParaRPr lang="zh-TW" altLang="en-US" sz="1285">
              <a:solidFill>
                <a:srgbClr val="FF0000"/>
              </a:solidFill>
              <a:latin typeface="微軟正黑體" panose="020B0604030504040204" pitchFamily="34" charset="-120"/>
              <a:ea typeface="微軟正黑體" panose="020B0604030504040204" pitchFamily="34" charset="-120"/>
            </a:endParaRPr>
          </a:p>
        </p:txBody>
      </p:sp>
      <p:sp>
        <p:nvSpPr>
          <p:cNvPr id="488503" name="Text Box 56"/>
          <p:cNvSpPr txBox="1">
            <a:spLocks noChangeArrowheads="1"/>
          </p:cNvSpPr>
          <p:nvPr/>
        </p:nvSpPr>
        <p:spPr bwMode="auto">
          <a:xfrm>
            <a:off x="8025947" y="4283982"/>
            <a:ext cx="792244" cy="20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a:latin typeface="微軟正黑體" panose="020B0604030504040204" pitchFamily="34" charset="-120"/>
                <a:ea typeface="微軟正黑體" panose="020B0604030504040204" pitchFamily="34" charset="-120"/>
              </a:rPr>
              <a:t>台達電</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茂迪</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鼎鼎</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友達</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宇光</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揚光綠能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太陽光電</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中國電器</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新世紀</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b="1">
                <a:solidFill>
                  <a:srgbClr val="FF3300"/>
                </a:solidFill>
                <a:latin typeface="微軟正黑體" panose="020B0604030504040204" pitchFamily="34" charset="-120"/>
                <a:ea typeface="微軟正黑體" panose="020B0604030504040204" pitchFamily="34" charset="-120"/>
              </a:rPr>
              <a:t>太陽光能</a:t>
            </a:r>
            <a:endParaRPr lang="zh-TW" altLang="en-US" sz="1285" b="1">
              <a:solidFill>
                <a:srgbClr val="FF3300"/>
              </a:solidFill>
              <a:latin typeface="微軟正黑體" panose="020B0604030504040204" pitchFamily="34" charset="-120"/>
              <a:ea typeface="微軟正黑體" panose="020B0604030504040204" pitchFamily="34" charset="-120"/>
            </a:endParaRPr>
          </a:p>
        </p:txBody>
      </p:sp>
      <p:sp>
        <p:nvSpPr>
          <p:cNvPr id="488504" name="Text Box 57"/>
          <p:cNvSpPr txBox="1">
            <a:spLocks noChangeArrowheads="1"/>
          </p:cNvSpPr>
          <p:nvPr/>
        </p:nvSpPr>
        <p:spPr bwMode="auto">
          <a:xfrm>
            <a:off x="7629072" y="6440715"/>
            <a:ext cx="654386" cy="26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en-US" altLang="en-US" sz="1285">
                <a:solidFill>
                  <a:srgbClr val="FF0000"/>
                </a:solidFill>
                <a:latin typeface="微軟正黑體" panose="020B0604030504040204" pitchFamily="34" charset="-120"/>
                <a:ea typeface="微軟正黑體" panose="020B0604030504040204" pitchFamily="34" charset="-120"/>
              </a:rPr>
              <a:t>＞</a:t>
            </a:r>
            <a:r>
              <a:rPr lang="en-US" altLang="zh-TW" sz="1285">
                <a:solidFill>
                  <a:srgbClr val="FF0000"/>
                </a:solidFill>
                <a:latin typeface="微軟正黑體" panose="020B0604030504040204" pitchFamily="34" charset="-120"/>
                <a:ea typeface="微軟正黑體" panose="020B0604030504040204" pitchFamily="34" charset="-120"/>
              </a:rPr>
              <a:t>50</a:t>
            </a:r>
            <a:r>
              <a:rPr lang="zh-TW" altLang="en-US" sz="1285">
                <a:solidFill>
                  <a:srgbClr val="FF0000"/>
                </a:solidFill>
                <a:latin typeface="微軟正黑體" panose="020B0604030504040204" pitchFamily="34" charset="-120"/>
                <a:ea typeface="微軟正黑體" panose="020B0604030504040204" pitchFamily="34" charset="-120"/>
              </a:rPr>
              <a:t>家</a:t>
            </a:r>
            <a:endParaRPr lang="zh-TW" altLang="en-US" sz="1285">
              <a:solidFill>
                <a:srgbClr val="FF0000"/>
              </a:solidFill>
              <a:latin typeface="微軟正黑體" panose="020B0604030504040204" pitchFamily="34" charset="-120"/>
              <a:ea typeface="微軟正黑體" panose="020B0604030504040204" pitchFamily="34" charset="-120"/>
            </a:endParaRPr>
          </a:p>
        </p:txBody>
      </p:sp>
      <p:sp>
        <p:nvSpPr>
          <p:cNvPr id="488505" name="Text Box 58"/>
          <p:cNvSpPr txBox="1">
            <a:spLocks noChangeArrowheads="1"/>
          </p:cNvSpPr>
          <p:nvPr/>
        </p:nvSpPr>
        <p:spPr bwMode="auto">
          <a:xfrm>
            <a:off x="7278688" y="4283982"/>
            <a:ext cx="627135" cy="20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66" tIns="32633" rIns="65266" bIns="32633">
            <a:spAutoFit/>
          </a:bodyPr>
          <a:lstStyle>
            <a:lvl1pPr defTabSz="1279525" eaLnBrk="0" hangingPunct="0">
              <a:defRPr kumimoji="1" sz="2500">
                <a:solidFill>
                  <a:schemeClr val="tx1"/>
                </a:solidFill>
                <a:latin typeface="Arial" panose="020B0604020202020204" pitchFamily="34" charset="0"/>
                <a:ea typeface="新細明體" panose="02020500000000000000" charset="-120"/>
              </a:defRPr>
            </a:lvl1pPr>
            <a:lvl2pPr marL="1040130" indent="-400050" defTabSz="1279525" eaLnBrk="0" hangingPunct="0">
              <a:defRPr kumimoji="1" sz="2500">
                <a:solidFill>
                  <a:schemeClr val="tx1"/>
                </a:solidFill>
                <a:latin typeface="Arial" panose="020B0604020202020204" pitchFamily="34" charset="0"/>
                <a:ea typeface="新細明體" panose="02020500000000000000" charset="-120"/>
              </a:defRPr>
            </a:lvl2pPr>
            <a:lvl3pPr marL="1600200" indent="-320675" defTabSz="1279525" eaLnBrk="0" hangingPunct="0">
              <a:defRPr kumimoji="1" sz="2500">
                <a:solidFill>
                  <a:schemeClr val="tx1"/>
                </a:solidFill>
                <a:latin typeface="Arial" panose="020B0604020202020204" pitchFamily="34" charset="0"/>
                <a:ea typeface="新細明體" panose="02020500000000000000" charset="-120"/>
              </a:defRPr>
            </a:lvl3pPr>
            <a:lvl4pPr marL="2240280" indent="-319405" defTabSz="1279525" eaLnBrk="0" hangingPunct="0">
              <a:defRPr kumimoji="1" sz="2500">
                <a:solidFill>
                  <a:schemeClr val="tx1"/>
                </a:solidFill>
                <a:latin typeface="Arial" panose="020B0604020202020204" pitchFamily="34" charset="0"/>
                <a:ea typeface="新細明體" panose="02020500000000000000" charset="-120"/>
              </a:defRPr>
            </a:lvl4pPr>
            <a:lvl5pPr marL="2879725" indent="-319405" defTabSz="1279525" eaLnBrk="0" hangingPunct="0">
              <a:defRPr kumimoji="1" sz="25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0"/>
              </a:spcBef>
              <a:spcAft>
                <a:spcPct val="0"/>
              </a:spcAft>
              <a:defRPr kumimoji="1" sz="2500">
                <a:solidFill>
                  <a:schemeClr val="tx1"/>
                </a:solidFill>
                <a:latin typeface="Arial" panose="020B0604020202020204" pitchFamily="34" charset="0"/>
                <a:ea typeface="新細明體" panose="02020500000000000000" charset="-120"/>
              </a:defRPr>
            </a:lvl9pPr>
          </a:lstStyle>
          <a:p>
            <a:pPr eaLnBrk="1" hangingPunct="1"/>
            <a:r>
              <a:rPr lang="zh-TW" altLang="en-US" sz="1285">
                <a:latin typeface="微軟正黑體" panose="020B0604030504040204" pitchFamily="34" charset="-120"/>
                <a:ea typeface="微軟正黑體" panose="020B0604030504040204" pitchFamily="34" charset="-120"/>
              </a:rPr>
              <a:t>旭和</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旭通</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冠宇宙</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華旭</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明軒</a:t>
            </a:r>
            <a:endParaRPr lang="zh-TW" altLang="en-US" sz="1285">
              <a:latin typeface="微軟正黑體" panose="020B0604030504040204" pitchFamily="34" charset="-120"/>
              <a:ea typeface="微軟正黑體" panose="020B0604030504040204" pitchFamily="34" charset="-120"/>
            </a:endParaRPr>
          </a:p>
          <a:p>
            <a:pPr eaLnBrk="1" hangingPunct="1"/>
            <a:r>
              <a:rPr kumimoji="0" lang="zh-TW" altLang="en-US" sz="1285">
                <a:latin typeface="微軟正黑體" panose="020B0604030504040204" pitchFamily="34" charset="-120"/>
                <a:ea typeface="微軟正黑體" panose="020B0604030504040204" pitchFamily="34" charset="-120"/>
              </a:rPr>
              <a:t>大同</a:t>
            </a:r>
            <a:endParaRPr kumimoji="0"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元耀</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東君</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東陽</a:t>
            </a:r>
            <a:endParaRPr lang="zh-TW" altLang="en-US" sz="1285">
              <a:latin typeface="微軟正黑體" panose="020B0604030504040204" pitchFamily="34" charset="-120"/>
              <a:ea typeface="微軟正黑體" panose="020B0604030504040204" pitchFamily="34" charset="-120"/>
            </a:endParaRPr>
          </a:p>
          <a:p>
            <a:pPr eaLnBrk="1" hangingPunct="1"/>
            <a:r>
              <a:rPr lang="zh-TW" altLang="en-US" sz="1285">
                <a:latin typeface="微軟正黑體" panose="020B0604030504040204" pitchFamily="34" charset="-120"/>
                <a:ea typeface="微軟正黑體" panose="020B0604030504040204" pitchFamily="34" charset="-120"/>
              </a:rPr>
              <a:t>上陽</a:t>
            </a:r>
            <a:endParaRPr lang="zh-TW" altLang="en-US" sz="1285">
              <a:latin typeface="微軟正黑體" panose="020B0604030504040204" pitchFamily="34" charset="-120"/>
              <a:ea typeface="微軟正黑體" panose="020B0604030504040204" pitchFamily="34" charset="-120"/>
            </a:endParaRPr>
          </a:p>
        </p:txBody>
      </p:sp>
      <p:sp>
        <p:nvSpPr>
          <p:cNvPr id="488506" name="Line 8"/>
          <p:cNvSpPr>
            <a:spLocks noChangeShapeType="1"/>
          </p:cNvSpPr>
          <p:nvPr/>
        </p:nvSpPr>
        <p:spPr bwMode="auto">
          <a:xfrm>
            <a:off x="-5670" y="394607"/>
            <a:ext cx="9149670" cy="0"/>
          </a:xfrm>
          <a:prstGeom prst="line">
            <a:avLst/>
          </a:prstGeom>
          <a:noFill/>
          <a:ln w="12700">
            <a:solidFill>
              <a:srgbClr val="FF6600"/>
            </a:solidFill>
            <a:round/>
          </a:ln>
          <a:extLst>
            <a:ext uri="{909E8E84-426E-40DD-AFC4-6F175D3DCCD1}">
              <a14:hiddenFill xmlns:a14="http://schemas.microsoft.com/office/drawing/2010/main">
                <a:noFill/>
              </a14:hiddenFill>
            </a:ext>
          </a:extLst>
        </p:spPr>
        <p:txBody>
          <a:bodyPr/>
          <a:lstStyle/>
          <a:p>
            <a:endParaRPr lang="zh-TW" altLang="en-US" sz="1285"/>
          </a:p>
        </p:txBody>
      </p:sp>
      <p:sp>
        <p:nvSpPr>
          <p:cNvPr id="488507" name="Rectangle 59"/>
          <p:cNvSpPr>
            <a:spLocks noChangeArrowheads="1"/>
          </p:cNvSpPr>
          <p:nvPr/>
        </p:nvSpPr>
        <p:spPr bwMode="auto">
          <a:xfrm>
            <a:off x="302759" y="291420"/>
            <a:ext cx="8272009"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80" rIns="91352" bIns="45680"/>
          <a:lstStyle>
            <a:lvl1pPr marL="479425" indent="-479425" defTabSz="1279525" eaLnBrk="0" hangingPunct="0">
              <a:spcBef>
                <a:spcPct val="20000"/>
              </a:spcBef>
              <a:buChar char="•"/>
              <a:defRPr kumimoji="1" sz="4500">
                <a:solidFill>
                  <a:schemeClr val="tx1"/>
                </a:solidFill>
                <a:latin typeface="Arial" panose="020B0604020202020204" pitchFamily="34" charset="0"/>
                <a:ea typeface="新細明體" panose="02020500000000000000" charset="-120"/>
              </a:defRPr>
            </a:lvl1pPr>
            <a:lvl2pPr marL="1040130" indent="-400050" defTabSz="1279525" eaLnBrk="0" hangingPunct="0">
              <a:spcBef>
                <a:spcPct val="20000"/>
              </a:spcBef>
              <a:buChar char="–"/>
              <a:defRPr kumimoji="1" sz="3900">
                <a:solidFill>
                  <a:schemeClr val="tx1"/>
                </a:solidFill>
                <a:latin typeface="Arial" panose="020B0604020202020204" pitchFamily="34" charset="0"/>
                <a:ea typeface="新細明體" panose="02020500000000000000" charset="-120"/>
              </a:defRPr>
            </a:lvl2pPr>
            <a:lvl3pPr marL="1600200" indent="-320675" defTabSz="1279525" eaLnBrk="0" hangingPunct="0">
              <a:spcBef>
                <a:spcPct val="20000"/>
              </a:spcBef>
              <a:buChar char="•"/>
              <a:defRPr kumimoji="1" sz="3400">
                <a:solidFill>
                  <a:schemeClr val="tx1"/>
                </a:solidFill>
                <a:latin typeface="Arial" panose="020B0604020202020204" pitchFamily="34" charset="0"/>
                <a:ea typeface="新細明體" panose="02020500000000000000" charset="-120"/>
              </a:defRPr>
            </a:lvl3pPr>
            <a:lvl4pPr marL="2240280" indent="-319405" defTabSz="1279525" eaLnBrk="0" hangingPunct="0">
              <a:spcBef>
                <a:spcPct val="20000"/>
              </a:spcBef>
              <a:buChar char="–"/>
              <a:defRPr kumimoji="1" sz="2800">
                <a:solidFill>
                  <a:schemeClr val="tx1"/>
                </a:solidFill>
                <a:latin typeface="Arial" panose="020B0604020202020204" pitchFamily="34" charset="0"/>
                <a:ea typeface="新細明體" panose="02020500000000000000" charset="-120"/>
              </a:defRPr>
            </a:lvl4pPr>
            <a:lvl5pPr marL="2879725" indent="-319405" defTabSz="1279525" eaLnBrk="0" hangingPunct="0">
              <a:spcBef>
                <a:spcPct val="20000"/>
              </a:spcBef>
              <a:buChar char="»"/>
              <a:defRPr kumimoji="1" sz="2800">
                <a:solidFill>
                  <a:schemeClr val="tx1"/>
                </a:solidFill>
                <a:latin typeface="Arial" panose="020B0604020202020204" pitchFamily="34" charset="0"/>
                <a:ea typeface="新細明體" panose="02020500000000000000" charset="-120"/>
              </a:defRPr>
            </a:lvl5pPr>
            <a:lvl6pPr marL="333692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6pPr>
            <a:lvl7pPr marL="379412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7pPr>
            <a:lvl8pPr marL="425132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8pPr>
            <a:lvl9pPr marL="4708525" indent="-319405" defTabSz="1279525" eaLnBrk="0" fontAlgn="base" hangingPunct="0">
              <a:spcBef>
                <a:spcPct val="20000"/>
              </a:spcBef>
              <a:spcAft>
                <a:spcPct val="0"/>
              </a:spcAft>
              <a:buChar char="»"/>
              <a:defRPr kumimoji="1" sz="2800">
                <a:solidFill>
                  <a:schemeClr val="tx1"/>
                </a:solidFill>
                <a:latin typeface="Arial" panose="020B0604020202020204" pitchFamily="34" charset="0"/>
                <a:ea typeface="新細明體" panose="02020500000000000000" charset="-120"/>
              </a:defRPr>
            </a:lvl9pPr>
          </a:lstStyle>
          <a:p>
            <a:pPr>
              <a:lnSpc>
                <a:spcPct val="0"/>
              </a:lnSpc>
              <a:buFontTx/>
              <a:buNone/>
            </a:pPr>
            <a:endParaRPr lang="zh-TW" altLang="en-US" sz="2000">
              <a:latin typeface="微軟正黑體" panose="020B0604030504040204" pitchFamily="34" charset="-120"/>
              <a:ea typeface="微軟正黑體" panose="020B0604030504040204" pitchFamily="34" charset="-120"/>
            </a:endParaRPr>
          </a:p>
          <a:p>
            <a:pPr>
              <a:lnSpc>
                <a:spcPct val="125000"/>
              </a:lnSpc>
              <a:buFontTx/>
              <a:buNone/>
            </a:pPr>
            <a:r>
              <a:rPr kumimoji="0" lang="zh-TW" altLang="en-US" sz="2570">
                <a:solidFill>
                  <a:srgbClr val="000099"/>
                </a:solidFill>
                <a:latin typeface="華康儷中黑" panose="020B0509000000000000" pitchFamily="49" charset="-120"/>
                <a:ea typeface="微軟正黑體" panose="020B0604030504040204" pitchFamily="34" charset="-120"/>
              </a:rPr>
              <a:t>太陽光電產業鏈</a:t>
            </a:r>
            <a:endParaRPr kumimoji="0" lang="zh-TW" altLang="en-US" sz="2570">
              <a:solidFill>
                <a:srgbClr val="000099"/>
              </a:solidFill>
              <a:ea typeface="微軟正黑體" panose="020B0604030504040204" pitchFamily="34" charset="-120"/>
            </a:endParaRPr>
          </a:p>
          <a:p>
            <a:r>
              <a:rPr kumimoji="0" lang="zh-TW" altLang="en-US" sz="2000">
                <a:latin typeface="微軟正黑體" panose="020B0604030504040204" pitchFamily="34" charset="-120"/>
                <a:ea typeface="微軟正黑體" panose="020B0604030504040204" pitchFamily="34" charset="-120"/>
              </a:rPr>
              <a:t>上游：多晶矽材料、矽晶片</a:t>
            </a:r>
            <a:endParaRPr kumimoji="0" lang="en-US" altLang="zh-TW" sz="2000">
              <a:latin typeface="微軟正黑體" panose="020B0604030504040204" pitchFamily="34" charset="-120"/>
              <a:ea typeface="微軟正黑體" panose="020B0604030504040204" pitchFamily="34" charset="-120"/>
            </a:endParaRPr>
          </a:p>
          <a:p>
            <a:pPr>
              <a:lnSpc>
                <a:spcPct val="125000"/>
              </a:lnSpc>
              <a:spcBef>
                <a:spcPct val="15000"/>
              </a:spcBef>
            </a:pPr>
            <a:r>
              <a:rPr kumimoji="0" lang="zh-TW" altLang="en-US" sz="2000">
                <a:latin typeface="微軟正黑體" panose="020B0604030504040204" pitchFamily="34" charset="-120"/>
                <a:ea typeface="微軟正黑體" panose="020B0604030504040204" pitchFamily="34" charset="-120"/>
              </a:rPr>
              <a:t>中游：太陽能電池、光電模組</a:t>
            </a:r>
            <a:endParaRPr kumimoji="0" lang="zh-TW" altLang="en-US" sz="2000">
              <a:latin typeface="微軟正黑體" panose="020B0604030504040204" pitchFamily="34" charset="-120"/>
              <a:ea typeface="微軟正黑體" panose="020B0604030504040204" pitchFamily="34" charset="-120"/>
            </a:endParaRPr>
          </a:p>
          <a:p>
            <a:pPr>
              <a:lnSpc>
                <a:spcPct val="125000"/>
              </a:lnSpc>
              <a:spcBef>
                <a:spcPct val="15000"/>
              </a:spcBef>
            </a:pPr>
            <a:r>
              <a:rPr kumimoji="0" lang="zh-TW" altLang="en-US" sz="2000">
                <a:latin typeface="微軟正黑體" panose="020B0604030504040204" pitchFamily="34" charset="-120"/>
                <a:ea typeface="微軟正黑體" panose="020B0604030504040204" pitchFamily="34" charset="-120"/>
              </a:rPr>
              <a:t>下游：光電系統及各式應用產品。</a:t>
            </a:r>
            <a:endParaRPr kumimoji="0" lang="zh-TW" altLang="en-US" sz="2000">
              <a:latin typeface="微軟正黑體" panose="020B0604030504040204" pitchFamily="34" charset="-120"/>
              <a:ea typeface="微軟正黑體" panose="020B0604030504040204" pitchFamily="34" charset="-120"/>
            </a:endParaRPr>
          </a:p>
        </p:txBody>
      </p:sp>
      <p:pic>
        <p:nvPicPr>
          <p:cNvPr id="488508" name="Picture 60" descr="New%20Horizon"/>
          <p:cNvPicPr>
            <a:picLocks noChangeAspect="1" noChangeArrowheads="1"/>
          </p:cNvPicPr>
          <p:nvPr/>
        </p:nvPicPr>
        <p:blipFill>
          <a:blip r:embed="rId8">
            <a:extLst>
              <a:ext uri="{28A0092B-C50C-407E-A947-70E740481C1C}">
                <a14:useLocalDpi xmlns:a14="http://schemas.microsoft.com/office/drawing/2010/main" val="0"/>
              </a:ext>
            </a:extLst>
          </a:blip>
          <a:srcRect l="223"/>
          <a:stretch>
            <a:fillRect/>
          </a:stretch>
        </p:blipFill>
        <p:spPr bwMode="auto">
          <a:xfrm>
            <a:off x="0" y="1"/>
            <a:ext cx="9164411" cy="342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828" name="Rectangle 4"/>
          <p:cNvSpPr>
            <a:spLocks noChangeArrowheads="1"/>
          </p:cNvSpPr>
          <p:nvPr/>
        </p:nvSpPr>
        <p:spPr bwMode="auto">
          <a:xfrm>
            <a:off x="467544" y="264758"/>
            <a:ext cx="8352606" cy="523220"/>
          </a:xfrm>
          <a:prstGeom prst="rect">
            <a:avLst/>
          </a:prstGeom>
          <a:noFill/>
          <a:ln w="9525">
            <a:noFill/>
            <a:miter lim="800000"/>
          </a:ln>
          <a:effectLst/>
        </p:spPr>
        <p:txBody>
          <a:bodyPr wrap="square" anchor="ctr">
            <a:spAutoFit/>
          </a:bodyPr>
          <a:lstStyle/>
          <a:p>
            <a:r>
              <a:rPr lang="en-US" altLang="zh-CN" sz="2800" b="1" dirty="0" smtClean="0"/>
              <a:t>106</a:t>
            </a:r>
            <a:r>
              <a:rPr lang="zh-TW" altLang="en-US" sz="2800" b="1" dirty="0" smtClean="0"/>
              <a:t>年度太陽光電發電設備電能躉售費率</a:t>
            </a:r>
            <a:endParaRPr lang="en-US" altLang="zh-CN" sz="2800" b="1"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412776"/>
            <a:ext cx="8064896"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828" name="Rectangle 4"/>
          <p:cNvSpPr>
            <a:spLocks noChangeArrowheads="1"/>
          </p:cNvSpPr>
          <p:nvPr/>
        </p:nvSpPr>
        <p:spPr bwMode="auto">
          <a:xfrm>
            <a:off x="467544" y="346468"/>
            <a:ext cx="8352606" cy="954107"/>
          </a:xfrm>
          <a:prstGeom prst="rect">
            <a:avLst/>
          </a:prstGeom>
          <a:noFill/>
          <a:ln w="9525">
            <a:noFill/>
            <a:miter lim="800000"/>
          </a:ln>
          <a:effectLst/>
        </p:spPr>
        <p:txBody>
          <a:bodyPr wrap="square" anchor="ctr">
            <a:spAutoFit/>
          </a:bodyPr>
          <a:lstStyle/>
          <a:p>
            <a:r>
              <a:rPr lang="zh-TW" altLang="en-US" sz="2800" b="1" dirty="0" smtClean="0"/>
              <a:t>設置</a:t>
            </a:r>
            <a:r>
              <a:rPr lang="zh-TW" altLang="en-US" sz="2800" b="1" dirty="0"/>
              <a:t>再生能源設施免請領雜項執照標準</a:t>
            </a:r>
            <a:endParaRPr lang="zh-TW" altLang="en-US" sz="2800" b="1" dirty="0"/>
          </a:p>
          <a:p>
            <a:r>
              <a:rPr lang="en-US" altLang="zh-CN" sz="2800" b="1" dirty="0" smtClean="0"/>
              <a:t> </a:t>
            </a:r>
            <a:endParaRPr lang="en-US" altLang="zh-CN" sz="2800" b="1" dirty="0"/>
          </a:p>
        </p:txBody>
      </p:sp>
      <p:sp>
        <p:nvSpPr>
          <p:cNvPr id="3" name="文字方塊 2"/>
          <p:cNvSpPr txBox="1"/>
          <p:nvPr/>
        </p:nvSpPr>
        <p:spPr>
          <a:xfrm>
            <a:off x="467544" y="1340768"/>
            <a:ext cx="7992888" cy="3170099"/>
          </a:xfrm>
          <a:prstGeom prst="rect">
            <a:avLst/>
          </a:prstGeom>
          <a:noFill/>
        </p:spPr>
        <p:txBody>
          <a:bodyPr wrap="square" rtlCol="0">
            <a:spAutoFit/>
          </a:bodyPr>
          <a:lstStyle/>
          <a:p>
            <a:pPr>
              <a:lnSpc>
                <a:spcPts val="2400"/>
              </a:lnSpc>
              <a:spcBef>
                <a:spcPts val="600"/>
              </a:spcBef>
            </a:pPr>
            <a:r>
              <a:rPr lang="zh-TW" altLang="en-US" dirty="0" smtClean="0"/>
              <a:t>第三條 本標準所稱建築物，指符合下列情形之一者：</a:t>
            </a:r>
            <a:endParaRPr lang="zh-TW" altLang="en-US" dirty="0" smtClean="0"/>
          </a:p>
          <a:p>
            <a:pPr>
              <a:lnSpc>
                <a:spcPts val="2400"/>
              </a:lnSpc>
              <a:spcBef>
                <a:spcPts val="600"/>
              </a:spcBef>
            </a:pPr>
            <a:r>
              <a:rPr lang="zh-TW" altLang="en-US" dirty="0" smtClean="0"/>
              <a:t>一、依建築法規定取得建造執照及其使用執照， 或合於建築法第九十八條規定之</a:t>
            </a:r>
            <a:r>
              <a:rPr lang="zh-TW" altLang="en-US" b="1" dirty="0" smtClean="0">
                <a:solidFill>
                  <a:srgbClr val="000099"/>
                </a:solidFill>
              </a:rPr>
              <a:t>合法建築物</a:t>
            </a:r>
            <a:r>
              <a:rPr lang="zh-TW" altLang="en-US" dirty="0" smtClean="0"/>
              <a:t>。</a:t>
            </a:r>
            <a:endParaRPr lang="zh-TW" altLang="en-US" dirty="0" smtClean="0"/>
          </a:p>
          <a:p>
            <a:pPr>
              <a:lnSpc>
                <a:spcPts val="2400"/>
              </a:lnSpc>
              <a:spcBef>
                <a:spcPts val="600"/>
              </a:spcBef>
            </a:pPr>
            <a:r>
              <a:rPr lang="zh-TW" altLang="en-US" dirty="0" smtClean="0"/>
              <a:t>二、實施建築管理前， 已建造完成之合法建築物。</a:t>
            </a:r>
            <a:endParaRPr lang="zh-TW" altLang="en-US" dirty="0" smtClean="0"/>
          </a:p>
          <a:p>
            <a:pPr>
              <a:lnSpc>
                <a:spcPts val="2400"/>
              </a:lnSpc>
              <a:spcBef>
                <a:spcPts val="600"/>
              </a:spcBef>
            </a:pPr>
            <a:r>
              <a:rPr lang="zh-TW" altLang="en-US" dirty="0" smtClean="0"/>
              <a:t>三、經直轄市、縣（市）政府依其自治條例所</a:t>
            </a:r>
            <a:r>
              <a:rPr lang="zh-TW" altLang="en-US" b="1" dirty="0" smtClean="0">
                <a:solidFill>
                  <a:srgbClr val="000099"/>
                </a:solidFill>
              </a:rPr>
              <a:t>許可 設置太陽光電發電設備之建築構造物。</a:t>
            </a:r>
            <a:endParaRPr lang="zh-TW" altLang="en-US" b="1" dirty="0" smtClean="0">
              <a:solidFill>
                <a:srgbClr val="000099"/>
              </a:solidFill>
            </a:endParaRPr>
          </a:p>
          <a:p>
            <a:pPr>
              <a:lnSpc>
                <a:spcPts val="2400"/>
              </a:lnSpc>
              <a:spcBef>
                <a:spcPts val="600"/>
              </a:spcBef>
            </a:pPr>
            <a:r>
              <a:rPr lang="zh-TW" altLang="en-US" dirty="0" smtClean="0"/>
              <a:t>四、依廢止前臺灣 省違章建築拆除認定基準第二點第十款規定，取得</a:t>
            </a:r>
            <a:r>
              <a:rPr lang="zh-TW" altLang="en-US" b="1" dirty="0" smtClean="0">
                <a:solidFill>
                  <a:srgbClr val="000099"/>
                </a:solidFill>
              </a:rPr>
              <a:t>專供畜禽生產證明文件，或取得專供農業生產之寮舍接水、接電證明書且專供畜禽生產之寮舍</a:t>
            </a:r>
            <a:r>
              <a:rPr lang="zh-TW" altLang="en-US" dirty="0" smtClean="0"/>
              <a:t>。</a:t>
            </a:r>
            <a:endParaRPr lang="zh-TW"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828" name="Rectangle 4"/>
          <p:cNvSpPr>
            <a:spLocks noChangeArrowheads="1"/>
          </p:cNvSpPr>
          <p:nvPr/>
        </p:nvSpPr>
        <p:spPr bwMode="auto">
          <a:xfrm>
            <a:off x="467544" y="346468"/>
            <a:ext cx="8352606" cy="954107"/>
          </a:xfrm>
          <a:prstGeom prst="rect">
            <a:avLst/>
          </a:prstGeom>
          <a:noFill/>
          <a:ln w="9525">
            <a:noFill/>
            <a:miter lim="800000"/>
          </a:ln>
          <a:effectLst/>
        </p:spPr>
        <p:txBody>
          <a:bodyPr wrap="square" anchor="ctr">
            <a:spAutoFit/>
          </a:bodyPr>
          <a:lstStyle/>
          <a:p>
            <a:r>
              <a:rPr lang="zh-TW" altLang="en-US" sz="2800" b="1" dirty="0" smtClean="0"/>
              <a:t>設置</a:t>
            </a:r>
            <a:r>
              <a:rPr lang="zh-TW" altLang="en-US" sz="2800" b="1" dirty="0"/>
              <a:t>再生能源設施免請領雜項執照標準</a:t>
            </a:r>
            <a:endParaRPr lang="zh-TW" altLang="en-US" sz="2800" b="1" dirty="0"/>
          </a:p>
          <a:p>
            <a:r>
              <a:rPr lang="en-US" altLang="zh-CN" sz="2800" b="1" dirty="0" smtClean="0"/>
              <a:t> </a:t>
            </a:r>
            <a:endParaRPr lang="en-US" altLang="zh-CN" sz="2800" b="1" dirty="0"/>
          </a:p>
        </p:txBody>
      </p:sp>
      <p:sp>
        <p:nvSpPr>
          <p:cNvPr id="3" name="文字方塊 2"/>
          <p:cNvSpPr txBox="1"/>
          <p:nvPr/>
        </p:nvSpPr>
        <p:spPr>
          <a:xfrm>
            <a:off x="467544" y="1340768"/>
            <a:ext cx="7992888" cy="4939814"/>
          </a:xfrm>
          <a:prstGeom prst="rect">
            <a:avLst/>
          </a:prstGeom>
          <a:noFill/>
        </p:spPr>
        <p:txBody>
          <a:bodyPr wrap="square" rtlCol="0">
            <a:spAutoFit/>
          </a:bodyPr>
          <a:lstStyle/>
          <a:p>
            <a:pPr>
              <a:lnSpc>
                <a:spcPts val="2400"/>
              </a:lnSpc>
              <a:spcBef>
                <a:spcPts val="600"/>
              </a:spcBef>
            </a:pPr>
            <a:r>
              <a:rPr lang="zh-TW" altLang="en-US" dirty="0" smtClean="0"/>
              <a:t>第五</a:t>
            </a:r>
            <a:r>
              <a:rPr lang="zh-TW" altLang="en-US" dirty="0"/>
              <a:t>條 設置太陽光電發電設備，符合下列條件之一者，得免依建築法規定</a:t>
            </a:r>
            <a:r>
              <a:rPr lang="zh-TW" altLang="en-US" dirty="0" smtClean="0"/>
              <a:t>申請雜項</a:t>
            </a:r>
            <a:r>
              <a:rPr lang="zh-TW" altLang="en-US" dirty="0"/>
              <a:t>執照：</a:t>
            </a:r>
            <a:endParaRPr lang="zh-TW" altLang="en-US" dirty="0"/>
          </a:p>
          <a:p>
            <a:pPr>
              <a:lnSpc>
                <a:spcPts val="2400"/>
              </a:lnSpc>
              <a:spcBef>
                <a:spcPts val="600"/>
              </a:spcBef>
            </a:pPr>
            <a:r>
              <a:rPr lang="zh-TW" altLang="en-US" dirty="0"/>
              <a:t>一、設置於 </a:t>
            </a:r>
            <a:r>
              <a:rPr lang="zh-TW" altLang="en-US" b="1" dirty="0">
                <a:solidFill>
                  <a:srgbClr val="000099"/>
                </a:solidFill>
              </a:rPr>
              <a:t>建築物屋頂或露臺，其高度自屋頂面或露臺面起算三公尺以下。</a:t>
            </a:r>
            <a:endParaRPr lang="zh-TW" altLang="en-US" b="1" dirty="0">
              <a:solidFill>
                <a:srgbClr val="000099"/>
              </a:solidFill>
            </a:endParaRPr>
          </a:p>
          <a:p>
            <a:pPr>
              <a:lnSpc>
                <a:spcPts val="2400"/>
              </a:lnSpc>
              <a:spcBef>
                <a:spcPts val="600"/>
              </a:spcBef>
            </a:pPr>
            <a:r>
              <a:rPr lang="zh-TW" altLang="en-US" dirty="0"/>
              <a:t>二、 設置於</a:t>
            </a:r>
            <a:r>
              <a:rPr lang="zh-TW" altLang="en-US" b="1" dirty="0">
                <a:solidFill>
                  <a:srgbClr val="000099"/>
                </a:solidFill>
              </a:rPr>
              <a:t>屋頂突出物，其高度自屋頂突出物面起算一點五公尺以下。</a:t>
            </a:r>
            <a:endParaRPr lang="zh-TW" altLang="en-US" b="1" dirty="0">
              <a:solidFill>
                <a:srgbClr val="000099"/>
              </a:solidFill>
            </a:endParaRPr>
          </a:p>
          <a:p>
            <a:pPr>
              <a:lnSpc>
                <a:spcPts val="2400"/>
              </a:lnSpc>
              <a:spcBef>
                <a:spcPts val="600"/>
              </a:spcBef>
            </a:pPr>
            <a:r>
              <a:rPr lang="zh-TW" altLang="en-US" dirty="0"/>
              <a:t>三、設置於中央主管機關公告劃設之</a:t>
            </a:r>
            <a:r>
              <a:rPr lang="zh-TW" altLang="en-US" b="1" dirty="0">
                <a:solidFill>
                  <a:srgbClr val="000099"/>
                </a:solidFill>
              </a:rPr>
              <a:t>嚴重地層下陷區地面，其高度自地面起算四公尺以下。</a:t>
            </a:r>
            <a:endParaRPr lang="zh-TW" altLang="en-US" b="1" dirty="0">
              <a:solidFill>
                <a:srgbClr val="000099"/>
              </a:solidFill>
            </a:endParaRPr>
          </a:p>
          <a:p>
            <a:pPr>
              <a:lnSpc>
                <a:spcPts val="2400"/>
              </a:lnSpc>
              <a:spcBef>
                <a:spcPts val="600"/>
              </a:spcBef>
            </a:pPr>
            <a:r>
              <a:rPr lang="zh-TW" altLang="en-US" dirty="0"/>
              <a:t>四、設置於鹽業用地 或由該用地變更為特定目的事業用地之地面，其高度自地面起算四公尺以下。</a:t>
            </a:r>
            <a:endParaRPr lang="zh-TW" altLang="en-US" dirty="0"/>
          </a:p>
          <a:p>
            <a:pPr>
              <a:lnSpc>
                <a:spcPts val="2400"/>
              </a:lnSpc>
              <a:spcBef>
                <a:spcPts val="600"/>
              </a:spcBef>
            </a:pPr>
            <a:r>
              <a:rPr lang="zh-TW" altLang="en-US" dirty="0"/>
              <a:t>五、設置於前二款以外之地 面，其高度自地面起算三公尺以下。架高於設置面之運轉維護孔道或通道設施，其水平投影面積不得 超過太陽光電發電設備整體水平投影面積百分之三十。</a:t>
            </a:r>
            <a:endParaRPr lang="zh-TW" altLang="en-US" dirty="0"/>
          </a:p>
          <a:p>
            <a:pPr>
              <a:lnSpc>
                <a:spcPts val="2400"/>
              </a:lnSpc>
              <a:spcBef>
                <a:spcPts val="600"/>
              </a:spcBef>
            </a:pPr>
            <a:r>
              <a:rPr lang="zh-TW" altLang="en-US" dirty="0"/>
              <a:t>太陽光電發電設備設置於屋頂、露臺或屋頂突出 物者，該設備不得超出該設置區域之範圍。</a:t>
            </a:r>
            <a:endParaRPr lang="zh-TW" altLang="en-US" dirty="0"/>
          </a:p>
          <a:p>
            <a:pPr>
              <a:lnSpc>
                <a:spcPts val="2400"/>
              </a:lnSpc>
              <a:spcBef>
                <a:spcPts val="600"/>
              </a:spcBef>
            </a:pP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468188" y="1268760"/>
            <a:ext cx="8351962" cy="4401205"/>
          </a:xfrm>
          <a:prstGeom prst="rect">
            <a:avLst/>
          </a:prstGeom>
          <a:noFill/>
          <a:ln w="9525">
            <a:noFill/>
            <a:miter lim="800000"/>
          </a:ln>
          <a:effectLst/>
        </p:spPr>
        <p:txBody>
          <a:bodyPr wrap="square">
            <a:spAutoFit/>
          </a:bodyPr>
          <a:lstStyle/>
          <a:p>
            <a:pPr>
              <a:lnSpc>
                <a:spcPts val="2700"/>
              </a:lnSpc>
              <a:spcBef>
                <a:spcPts val="600"/>
              </a:spcBef>
            </a:pPr>
            <a:r>
              <a:rPr lang="zh-TW" altLang="en-US" sz="2000" dirty="0"/>
              <a:t>第 </a:t>
            </a:r>
            <a:r>
              <a:rPr lang="en-US" altLang="zh-TW" sz="2000" dirty="0"/>
              <a:t>27 </a:t>
            </a:r>
            <a:r>
              <a:rPr lang="zh-TW" altLang="en-US" sz="2000" dirty="0"/>
              <a:t>條</a:t>
            </a:r>
            <a:endParaRPr lang="zh-TW" altLang="en-US" sz="2000" dirty="0"/>
          </a:p>
          <a:p>
            <a:pPr>
              <a:lnSpc>
                <a:spcPts val="2700"/>
              </a:lnSpc>
              <a:spcBef>
                <a:spcPts val="600"/>
              </a:spcBef>
            </a:pPr>
            <a:r>
              <a:rPr lang="zh-TW" altLang="en-US" sz="2000" dirty="0"/>
              <a:t>本辦法所稱綠能設施，指依再生能源發展條例第三條第一項第一款所</a:t>
            </a:r>
            <a:r>
              <a:rPr lang="zh-TW" altLang="en-US" sz="2000" dirty="0" smtClean="0"/>
              <a:t>定</a:t>
            </a:r>
            <a:endParaRPr lang="en-US" altLang="zh-TW" sz="2000" dirty="0" smtClean="0"/>
          </a:p>
          <a:p>
            <a:pPr>
              <a:lnSpc>
                <a:spcPts val="2700"/>
              </a:lnSpc>
            </a:pPr>
            <a:r>
              <a:rPr lang="zh-TW" altLang="en-US" sz="2000" b="1" dirty="0" smtClean="0">
                <a:solidFill>
                  <a:srgbClr val="000099"/>
                </a:solidFill>
              </a:rPr>
              <a:t>太陽能</a:t>
            </a:r>
            <a:r>
              <a:rPr lang="zh-TW" altLang="en-US" sz="2000" b="1" dirty="0">
                <a:solidFill>
                  <a:srgbClr val="000099"/>
                </a:solidFill>
              </a:rPr>
              <a:t>、風力及非抽蓄式水力設施</a:t>
            </a:r>
            <a:r>
              <a:rPr lang="zh-TW" altLang="en-US" sz="2000" dirty="0"/>
              <a:t>。</a:t>
            </a:r>
            <a:endParaRPr lang="zh-TW" altLang="en-US" sz="2000" dirty="0"/>
          </a:p>
          <a:p>
            <a:pPr>
              <a:lnSpc>
                <a:spcPts val="2700"/>
              </a:lnSpc>
              <a:spcBef>
                <a:spcPts val="1800"/>
              </a:spcBef>
            </a:pPr>
            <a:r>
              <a:rPr lang="zh-TW" altLang="en-US" sz="2000" dirty="0"/>
              <a:t>前項綠能設施具備下列條件之一者，得設置於農業用地：</a:t>
            </a:r>
            <a:endParaRPr lang="zh-TW" altLang="en-US" sz="2000" dirty="0"/>
          </a:p>
          <a:p>
            <a:pPr>
              <a:lnSpc>
                <a:spcPts val="2700"/>
              </a:lnSpc>
              <a:spcBef>
                <a:spcPts val="600"/>
              </a:spcBef>
            </a:pPr>
            <a:r>
              <a:rPr lang="zh-TW" altLang="en-US" sz="2000" b="1" dirty="0">
                <a:solidFill>
                  <a:srgbClr val="000099"/>
                </a:solidFill>
              </a:rPr>
              <a:t>一、結合農業經營。</a:t>
            </a:r>
            <a:endParaRPr lang="zh-TW" altLang="en-US" sz="2000" b="1" dirty="0">
              <a:solidFill>
                <a:srgbClr val="000099"/>
              </a:solidFill>
            </a:endParaRPr>
          </a:p>
          <a:p>
            <a:pPr>
              <a:lnSpc>
                <a:spcPts val="2700"/>
              </a:lnSpc>
              <a:spcBef>
                <a:spcPts val="600"/>
              </a:spcBef>
            </a:pPr>
            <a:r>
              <a:rPr lang="zh-TW" altLang="en-US" sz="2000" b="1" dirty="0">
                <a:solidFill>
                  <a:srgbClr val="000099"/>
                </a:solidFill>
              </a:rPr>
              <a:t>二、減緩嚴重地層下陷地區之農業用地地層持續下陷。</a:t>
            </a:r>
            <a:endParaRPr lang="zh-TW" altLang="en-US" sz="2000" b="1" dirty="0">
              <a:solidFill>
                <a:srgbClr val="000099"/>
              </a:solidFill>
            </a:endParaRPr>
          </a:p>
          <a:p>
            <a:pPr>
              <a:lnSpc>
                <a:spcPts val="2700"/>
              </a:lnSpc>
              <a:spcBef>
                <a:spcPts val="600"/>
              </a:spcBef>
            </a:pPr>
            <a:r>
              <a:rPr lang="zh-TW" altLang="en-US" sz="2000" b="1" dirty="0">
                <a:solidFill>
                  <a:srgbClr val="000099"/>
                </a:solidFill>
              </a:rPr>
              <a:t>三、避免受污染農業用地生產或經營特定農產物，影響食品安全。</a:t>
            </a:r>
            <a:endParaRPr lang="zh-TW" altLang="en-US" sz="2000" b="1" dirty="0">
              <a:solidFill>
                <a:srgbClr val="000099"/>
              </a:solidFill>
            </a:endParaRPr>
          </a:p>
          <a:p>
            <a:pPr>
              <a:lnSpc>
                <a:spcPts val="2700"/>
              </a:lnSpc>
              <a:spcBef>
                <a:spcPts val="1800"/>
              </a:spcBef>
            </a:pPr>
            <a:r>
              <a:rPr lang="zh-TW" altLang="en-US" sz="2000" dirty="0"/>
              <a:t>依第二十九條及第三十條規定申請綠能設施之容許使用者，</a:t>
            </a:r>
            <a:r>
              <a:rPr lang="zh-TW" altLang="en-US" sz="2000" b="1" dirty="0">
                <a:solidFill>
                  <a:srgbClr val="000099"/>
                </a:solidFill>
              </a:rPr>
              <a:t>搭建基樁應以點狀方式施作，不得改變原地形地貌，並維持適當日照穿透</a:t>
            </a:r>
            <a:r>
              <a:rPr lang="zh-TW" altLang="en-US" sz="2000" dirty="0"/>
              <a:t>，以避免影響土壤地力，且不得影響鄰地之農業使用與生產環境。</a:t>
            </a:r>
            <a:endParaRPr lang="zh-TW" altLang="en-US" sz="2000" dirty="0"/>
          </a:p>
        </p:txBody>
      </p:sp>
      <p:sp>
        <p:nvSpPr>
          <p:cNvPr id="5" name="矩形 4"/>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828" name="Rectangle 4"/>
          <p:cNvSpPr>
            <a:spLocks noChangeArrowheads="1"/>
          </p:cNvSpPr>
          <p:nvPr/>
        </p:nvSpPr>
        <p:spPr bwMode="auto">
          <a:xfrm>
            <a:off x="467544" y="49315"/>
            <a:ext cx="8352606" cy="954107"/>
          </a:xfrm>
          <a:prstGeom prst="rect">
            <a:avLst/>
          </a:prstGeom>
          <a:noFill/>
          <a:ln w="9525">
            <a:noFill/>
            <a:miter lim="800000"/>
          </a:ln>
          <a:effectLst/>
        </p:spPr>
        <p:txBody>
          <a:bodyPr wrap="square" anchor="ctr">
            <a:spAutoFit/>
          </a:bodyPr>
          <a:lstStyle/>
          <a:p>
            <a:r>
              <a:rPr lang="zh-CN" altLang="en-US" sz="2800" b="1" dirty="0"/>
              <a:t>申請農業用地作農業設施容許使用審查</a:t>
            </a:r>
            <a:r>
              <a:rPr lang="zh-CN" altLang="en-US" sz="2800" b="1" dirty="0" smtClean="0"/>
              <a:t>辦法</a:t>
            </a:r>
            <a:endParaRPr lang="en-US" altLang="zh-CN" sz="2800" b="1" dirty="0" smtClean="0"/>
          </a:p>
          <a:p>
            <a:r>
              <a:rPr lang="zh-TW" altLang="en-US" sz="2800" b="1" dirty="0" smtClean="0"/>
              <a:t> </a:t>
            </a:r>
            <a:r>
              <a:rPr lang="en-US" altLang="zh-TW" sz="2800" b="1" dirty="0"/>
              <a:t>(</a:t>
            </a:r>
            <a:r>
              <a:rPr lang="zh-TW" altLang="en-US" sz="2800" b="1" dirty="0"/>
              <a:t>第八章  綠能設施</a:t>
            </a:r>
            <a:r>
              <a:rPr lang="en-US" altLang="zh-TW" sz="2800" b="1" dirty="0"/>
              <a:t>)</a:t>
            </a:r>
            <a:r>
              <a:rPr lang="en-US" altLang="zh-CN" sz="2800" b="1" dirty="0"/>
              <a:t> </a:t>
            </a:r>
            <a:endParaRPr lang="en-US" altLang="zh-CN" sz="28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ChangeArrowheads="1"/>
          </p:cNvSpPr>
          <p:nvPr/>
        </p:nvSpPr>
        <p:spPr bwMode="auto">
          <a:xfrm>
            <a:off x="467544" y="1268760"/>
            <a:ext cx="8496300" cy="4688719"/>
          </a:xfrm>
          <a:prstGeom prst="rect">
            <a:avLst/>
          </a:prstGeom>
          <a:noFill/>
          <a:ln w="9525">
            <a:noFill/>
            <a:miter lim="800000"/>
          </a:ln>
          <a:effectLst/>
        </p:spPr>
        <p:txBody>
          <a:bodyPr>
            <a:spAutoFit/>
          </a:bodyPr>
          <a:lstStyle/>
          <a:p>
            <a:pPr>
              <a:lnSpc>
                <a:spcPts val="2700"/>
              </a:lnSpc>
              <a:spcBef>
                <a:spcPts val="600"/>
              </a:spcBef>
            </a:pPr>
            <a:r>
              <a:rPr lang="zh-TW" altLang="en-US" sz="2000" dirty="0"/>
              <a:t>第 </a:t>
            </a:r>
            <a:r>
              <a:rPr lang="en-US" altLang="zh-TW" sz="2000" dirty="0"/>
              <a:t>29 </a:t>
            </a:r>
            <a:r>
              <a:rPr lang="zh-TW" altLang="en-US" sz="2000" dirty="0"/>
              <a:t>條</a:t>
            </a:r>
            <a:endParaRPr lang="zh-TW" altLang="en-US" sz="2000" dirty="0"/>
          </a:p>
          <a:p>
            <a:pPr>
              <a:lnSpc>
                <a:spcPts val="2700"/>
              </a:lnSpc>
              <a:spcBef>
                <a:spcPts val="600"/>
              </a:spcBef>
            </a:pPr>
            <a:r>
              <a:rPr lang="zh-TW" altLang="en-US" sz="2000" dirty="0"/>
              <a:t>非附屬設置於農業設施之綠能設施，除位於第三十條規定之區位者外，應於直轄市、縣</a:t>
            </a:r>
            <a:r>
              <a:rPr lang="en-US" altLang="zh-TW" sz="2000" dirty="0"/>
              <a:t>(</a:t>
            </a:r>
            <a:r>
              <a:rPr lang="zh-TW" altLang="en-US" sz="2000" dirty="0"/>
              <a:t>市</a:t>
            </a:r>
            <a:r>
              <a:rPr lang="en-US" altLang="zh-TW" sz="2000" dirty="0"/>
              <a:t>)</a:t>
            </a:r>
            <a:r>
              <a:rPr lang="zh-TW" altLang="en-US" sz="2000" dirty="0"/>
              <a:t>主管機關所定推動農業經營結合綠能之專案計畫範圍內，並符合其計畫措施。</a:t>
            </a:r>
            <a:endParaRPr lang="zh-TW" altLang="en-US" sz="2000" dirty="0"/>
          </a:p>
          <a:p>
            <a:pPr>
              <a:lnSpc>
                <a:spcPts val="2700"/>
              </a:lnSpc>
              <a:spcBef>
                <a:spcPts val="600"/>
              </a:spcBef>
            </a:pPr>
            <a:r>
              <a:rPr lang="zh-TW" altLang="en-US" sz="2000" dirty="0"/>
              <a:t>直轄市、縣</a:t>
            </a:r>
            <a:r>
              <a:rPr lang="en-US" altLang="zh-TW" sz="2000" dirty="0"/>
              <a:t>(</a:t>
            </a:r>
            <a:r>
              <a:rPr lang="zh-TW" altLang="en-US" sz="2000" dirty="0"/>
              <a:t>市</a:t>
            </a:r>
            <a:r>
              <a:rPr lang="en-US" altLang="zh-TW" sz="2000" dirty="0"/>
              <a:t>)</a:t>
            </a:r>
            <a:r>
              <a:rPr lang="zh-TW" altLang="en-US" sz="2000" dirty="0"/>
              <a:t>主管機關依前項規劃者，應先擬具農業經營結合綠能之專案計畫，並敘明下列事項，送中央主管機關審查核准：</a:t>
            </a:r>
            <a:endParaRPr lang="zh-TW" altLang="en-US" sz="2000" dirty="0"/>
          </a:p>
          <a:p>
            <a:pPr>
              <a:lnSpc>
                <a:spcPts val="2700"/>
              </a:lnSpc>
              <a:spcBef>
                <a:spcPts val="600"/>
              </a:spcBef>
            </a:pPr>
            <a:r>
              <a:rPr lang="zh-TW" altLang="en-US" sz="2000" dirty="0"/>
              <a:t>一、計畫推動之</a:t>
            </a:r>
            <a:r>
              <a:rPr lang="zh-TW" altLang="en-US" sz="2000" b="1" dirty="0">
                <a:solidFill>
                  <a:srgbClr val="000099"/>
                </a:solidFill>
              </a:rPr>
              <a:t>區位範圍</a:t>
            </a:r>
            <a:r>
              <a:rPr lang="zh-TW" altLang="en-US" sz="2000" dirty="0"/>
              <a:t>。並應說明當地農民與能源業者之</a:t>
            </a:r>
            <a:r>
              <a:rPr lang="zh-TW" altLang="en-US" sz="2000" b="1" dirty="0">
                <a:solidFill>
                  <a:srgbClr val="000099"/>
                </a:solidFill>
              </a:rPr>
              <a:t>設置意願</a:t>
            </a:r>
            <a:r>
              <a:rPr lang="zh-TW" altLang="en-US" sz="2000" dirty="0"/>
              <a:t>。</a:t>
            </a:r>
            <a:endParaRPr lang="zh-TW" altLang="en-US" sz="2000" dirty="0"/>
          </a:p>
          <a:p>
            <a:pPr>
              <a:lnSpc>
                <a:spcPts val="2700"/>
              </a:lnSpc>
              <a:spcBef>
                <a:spcPts val="600"/>
              </a:spcBef>
            </a:pPr>
            <a:r>
              <a:rPr lang="zh-TW" altLang="en-US" sz="2000" dirty="0"/>
              <a:t>二、農業經營與綠能設施結合利用之規劃及農產業</a:t>
            </a:r>
            <a:r>
              <a:rPr lang="zh-TW" altLang="en-US" sz="2000" b="1" dirty="0">
                <a:solidFill>
                  <a:srgbClr val="000099"/>
                </a:solidFill>
              </a:rPr>
              <a:t>可行性之評估說明</a:t>
            </a:r>
            <a:r>
              <a:rPr lang="zh-TW" altLang="en-US" sz="2000" dirty="0"/>
              <a:t>。</a:t>
            </a:r>
            <a:endParaRPr lang="zh-TW" altLang="en-US" sz="2000" dirty="0"/>
          </a:p>
          <a:p>
            <a:pPr>
              <a:lnSpc>
                <a:spcPts val="2700"/>
              </a:lnSpc>
              <a:spcBef>
                <a:spcPts val="600"/>
              </a:spcBef>
            </a:pPr>
            <a:r>
              <a:rPr lang="zh-TW" altLang="en-US" sz="2000" dirty="0"/>
              <a:t>三、計畫內相關設施之</a:t>
            </a:r>
            <a:r>
              <a:rPr lang="zh-TW" altLang="en-US" sz="2000" b="1" dirty="0"/>
              <a:t>空間配置</a:t>
            </a:r>
            <a:r>
              <a:rPr lang="zh-TW" altLang="en-US" sz="2000" dirty="0"/>
              <a:t>。</a:t>
            </a:r>
            <a:endParaRPr lang="zh-TW" altLang="en-US" sz="2000" dirty="0"/>
          </a:p>
          <a:p>
            <a:pPr>
              <a:lnSpc>
                <a:spcPts val="2700"/>
              </a:lnSpc>
              <a:spcBef>
                <a:spcPts val="600"/>
              </a:spcBef>
            </a:pPr>
            <a:r>
              <a:rPr lang="zh-TW" altLang="en-US" sz="2000" dirty="0"/>
              <a:t>符合第一項範圍及措施者，申請與農業經營使用相結合綠能設施之容許使用，應依第四條規定，</a:t>
            </a:r>
            <a:r>
              <a:rPr lang="zh-TW" altLang="en-US" sz="2000" b="1" dirty="0">
                <a:solidFill>
                  <a:srgbClr val="000099"/>
                </a:solidFill>
              </a:rPr>
              <a:t>向土地所在地之直轄市、縣</a:t>
            </a:r>
            <a:r>
              <a:rPr lang="en-US" altLang="zh-TW" sz="2000" b="1" dirty="0">
                <a:solidFill>
                  <a:srgbClr val="000099"/>
                </a:solidFill>
              </a:rPr>
              <a:t>(</a:t>
            </a:r>
            <a:r>
              <a:rPr lang="zh-TW" altLang="en-US" sz="2000" b="1" dirty="0">
                <a:solidFill>
                  <a:srgbClr val="000099"/>
                </a:solidFill>
              </a:rPr>
              <a:t>市</a:t>
            </a:r>
            <a:r>
              <a:rPr lang="en-US" altLang="zh-TW" sz="2000" b="1" dirty="0">
                <a:solidFill>
                  <a:srgbClr val="000099"/>
                </a:solidFill>
              </a:rPr>
              <a:t>)</a:t>
            </a:r>
            <a:r>
              <a:rPr lang="zh-TW" altLang="en-US" sz="2000" b="1" dirty="0">
                <a:solidFill>
                  <a:srgbClr val="000099"/>
                </a:solidFill>
              </a:rPr>
              <a:t>主管機關提出</a:t>
            </a:r>
            <a:r>
              <a:rPr lang="zh-TW" altLang="en-US" sz="2000" dirty="0"/>
              <a:t>；其經營計畫應敘明農業經營與綠能設施之結合情形。</a:t>
            </a:r>
            <a:endParaRPr lang="zh-TW" altLang="en-US" sz="2000" dirty="0"/>
          </a:p>
        </p:txBody>
      </p:sp>
      <p:sp>
        <p:nvSpPr>
          <p:cNvPr id="5" name="矩形 4"/>
          <p:cNvSpPr/>
          <p:nvPr/>
        </p:nvSpPr>
        <p:spPr>
          <a:xfrm>
            <a:off x="0" y="0"/>
            <a:ext cx="9144000" cy="1052736"/>
          </a:xfrm>
          <a:prstGeom prst="rect">
            <a:avLst/>
          </a:prstGeom>
          <a:gradFill flip="none" rotWithShape="1">
            <a:gsLst>
              <a:gs pos="100000">
                <a:srgbClr val="FFFF00"/>
              </a:gs>
              <a:gs pos="12000">
                <a:srgbClr val="FF3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828" name="Rectangle 4"/>
          <p:cNvSpPr>
            <a:spLocks noChangeArrowheads="1"/>
          </p:cNvSpPr>
          <p:nvPr/>
        </p:nvSpPr>
        <p:spPr bwMode="auto">
          <a:xfrm>
            <a:off x="467544" y="49315"/>
            <a:ext cx="8352606" cy="954107"/>
          </a:xfrm>
          <a:prstGeom prst="rect">
            <a:avLst/>
          </a:prstGeom>
          <a:noFill/>
          <a:ln w="9525">
            <a:noFill/>
            <a:miter lim="800000"/>
          </a:ln>
          <a:effectLst/>
        </p:spPr>
        <p:txBody>
          <a:bodyPr wrap="square" anchor="ctr">
            <a:spAutoFit/>
          </a:bodyPr>
          <a:lstStyle/>
          <a:p>
            <a:r>
              <a:rPr lang="zh-CN" altLang="en-US" sz="2800" b="1" dirty="0"/>
              <a:t>申請農業用地作農業設施容許使用審查</a:t>
            </a:r>
            <a:r>
              <a:rPr lang="zh-CN" altLang="en-US" sz="2800" b="1" dirty="0" smtClean="0"/>
              <a:t>辦法</a:t>
            </a:r>
            <a:endParaRPr lang="en-US" altLang="zh-CN" sz="2800" b="1" dirty="0" smtClean="0"/>
          </a:p>
          <a:p>
            <a:r>
              <a:rPr lang="zh-TW" altLang="en-US" sz="2800" b="1" dirty="0" smtClean="0"/>
              <a:t> </a:t>
            </a:r>
            <a:r>
              <a:rPr lang="en-US" altLang="zh-TW" sz="2800" b="1" dirty="0"/>
              <a:t>(</a:t>
            </a:r>
            <a:r>
              <a:rPr lang="zh-TW" altLang="en-US" sz="2800" b="1" dirty="0"/>
              <a:t>第八章  綠能設施</a:t>
            </a:r>
            <a:r>
              <a:rPr lang="en-US" altLang="zh-TW" sz="2800" b="1" dirty="0"/>
              <a:t>)</a:t>
            </a:r>
            <a:r>
              <a:rPr lang="en-US" altLang="zh-CN" sz="2800" b="1" dirty="0"/>
              <a:t> </a:t>
            </a:r>
            <a:endParaRPr lang="en-US" altLang="zh-CN" sz="28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2977</Words>
  <Application>WPS Presentation</Application>
  <PresentationFormat>如螢幕大小 (4:3)</PresentationFormat>
  <Paragraphs>291</Paragraphs>
  <Slides>30</Slides>
  <Notes>30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30</vt:i4>
      </vt:variant>
    </vt:vector>
  </HeadingPairs>
  <TitlesOfParts>
    <vt:vector size="49" baseType="lpstr">
      <vt:lpstr>Arial</vt:lpstr>
      <vt:lpstr>SimSun</vt:lpstr>
      <vt:lpstr>Wingdings</vt:lpstr>
      <vt:lpstr>Wingdings 2</vt:lpstr>
      <vt:lpstr>微軟正黑體</vt:lpstr>
      <vt:lpstr>新細明體</vt:lpstr>
      <vt:lpstr>華康儷中黑</vt:lpstr>
      <vt:lpstr>Calibri</vt:lpstr>
      <vt:lpstr>Microsoft YaHei</vt:lpstr>
      <vt:lpstr>Arial Unicode MS</vt:lpstr>
      <vt:lpstr>華康魏碑體 Std W7</vt:lpstr>
      <vt:lpstr>華康儷中黑</vt:lpstr>
      <vt:lpstr>Noto Sans Mono CJK TC Bold</vt:lpstr>
      <vt:lpstr>儷黑 Pro</vt:lpstr>
      <vt:lpstr>標楷體</vt:lpstr>
      <vt:lpstr>Microsoft JhengHei UI</vt:lpstr>
      <vt:lpstr>Office 佈景主題</vt:lpstr>
      <vt:lpstr>自訂設計</vt:lpstr>
      <vt:lpstr>公正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案例分享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Hsiu Min Huang</dc:creator>
  <cp:lastModifiedBy>USER</cp:lastModifiedBy>
  <cp:revision>28</cp:revision>
  <cp:lastPrinted>2017-08-12T06:42:00Z</cp:lastPrinted>
  <dcterms:created xsi:type="dcterms:W3CDTF">2017-08-12T00:14:00Z</dcterms:created>
  <dcterms:modified xsi:type="dcterms:W3CDTF">2017-08-12T07:38:33Z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1033-10.2.0.5908</vt:lpwstr>
  </property>
</Properties>
</file>